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56" r:id="rId2"/>
    <p:sldId id="269" r:id="rId3"/>
    <p:sldId id="263" r:id="rId4"/>
    <p:sldId id="271" r:id="rId5"/>
    <p:sldId id="276" r:id="rId6"/>
    <p:sldId id="278" r:id="rId7"/>
    <p:sldId id="264" r:id="rId8"/>
    <p:sldId id="279" r:id="rId9"/>
    <p:sldId id="281" r:id="rId10"/>
    <p:sldId id="282" r:id="rId11"/>
    <p:sldId id="283" r:id="rId12"/>
    <p:sldId id="284" r:id="rId13"/>
    <p:sldId id="285" r:id="rId14"/>
    <p:sldId id="287" r:id="rId15"/>
    <p:sldId id="288" r:id="rId16"/>
    <p:sldId id="289" r:id="rId17"/>
    <p:sldId id="290" r:id="rId18"/>
    <p:sldId id="292" r:id="rId19"/>
    <p:sldId id="291" r:id="rId20"/>
    <p:sldId id="293" r:id="rId21"/>
    <p:sldId id="294" r:id="rId22"/>
    <p:sldId id="295" r:id="rId23"/>
    <p:sldId id="297" r:id="rId24"/>
    <p:sldId id="296" r:id="rId25"/>
    <p:sldId id="298" r:id="rId26"/>
    <p:sldId id="299" r:id="rId27"/>
    <p:sldId id="300" r:id="rId28"/>
    <p:sldId id="301" r:id="rId29"/>
    <p:sldId id="302" r:id="rId30"/>
    <p:sldId id="310" r:id="rId31"/>
    <p:sldId id="305" r:id="rId32"/>
    <p:sldId id="311" r:id="rId33"/>
    <p:sldId id="304" r:id="rId34"/>
    <p:sldId id="306" r:id="rId35"/>
    <p:sldId id="307" r:id="rId36"/>
    <p:sldId id="309" r:id="rId37"/>
    <p:sldId id="308" r:id="rId38"/>
    <p:sldId id="313" r:id="rId39"/>
    <p:sldId id="315" r:id="rId40"/>
    <p:sldId id="316" r:id="rId41"/>
    <p:sldId id="317" r:id="rId42"/>
    <p:sldId id="318" r:id="rId43"/>
    <p:sldId id="320" r:id="rId44"/>
    <p:sldId id="319" r:id="rId45"/>
    <p:sldId id="321" r:id="rId46"/>
    <p:sldId id="333" r:id="rId47"/>
    <p:sldId id="312" r:id="rId48"/>
    <p:sldId id="329" r:id="rId49"/>
    <p:sldId id="330" r:id="rId50"/>
    <p:sldId id="331" r:id="rId51"/>
    <p:sldId id="332" r:id="rId52"/>
    <p:sldId id="322" r:id="rId53"/>
    <p:sldId id="323" r:id="rId54"/>
    <p:sldId id="324" r:id="rId55"/>
    <p:sldId id="326" r:id="rId56"/>
    <p:sldId id="328" r:id="rId57"/>
    <p:sldId id="325" r:id="rId58"/>
    <p:sldId id="327" r:id="rId59"/>
    <p:sldId id="335" r:id="rId60"/>
    <p:sldId id="346" r:id="rId61"/>
    <p:sldId id="345" r:id="rId62"/>
    <p:sldId id="340" r:id="rId63"/>
    <p:sldId id="341" r:id="rId64"/>
    <p:sldId id="342" r:id="rId65"/>
    <p:sldId id="334" r:id="rId66"/>
    <p:sldId id="336" r:id="rId67"/>
    <p:sldId id="337" r:id="rId68"/>
    <p:sldId id="338" r:id="rId69"/>
    <p:sldId id="343" r:id="rId70"/>
    <p:sldId id="344" r:id="rId71"/>
    <p:sldId id="339" r:id="rId72"/>
    <p:sldId id="348" r:id="rId73"/>
    <p:sldId id="349" r:id="rId74"/>
    <p:sldId id="350" r:id="rId75"/>
    <p:sldId id="352" r:id="rId76"/>
    <p:sldId id="356" r:id="rId77"/>
    <p:sldId id="353" r:id="rId78"/>
    <p:sldId id="351" r:id="rId79"/>
    <p:sldId id="355" r:id="rId80"/>
    <p:sldId id="354" r:id="rId81"/>
    <p:sldId id="357" r:id="rId82"/>
    <p:sldId id="358" r:id="rId83"/>
    <p:sldId id="359" r:id="rId84"/>
    <p:sldId id="360" r:id="rId85"/>
    <p:sldId id="361" r:id="rId86"/>
    <p:sldId id="365" r:id="rId87"/>
    <p:sldId id="363" r:id="rId88"/>
    <p:sldId id="364" r:id="rId89"/>
    <p:sldId id="366" r:id="rId90"/>
    <p:sldId id="368" r:id="rId91"/>
    <p:sldId id="369" r:id="rId92"/>
    <p:sldId id="373" r:id="rId93"/>
    <p:sldId id="371" r:id="rId94"/>
    <p:sldId id="372" r:id="rId95"/>
    <p:sldId id="374" r:id="rId96"/>
    <p:sldId id="375" r:id="rId97"/>
    <p:sldId id="376" r:id="rId98"/>
    <p:sldId id="377" r:id="rId99"/>
    <p:sldId id="379" r:id="rId100"/>
    <p:sldId id="380" r:id="rId101"/>
    <p:sldId id="378" r:id="rId102"/>
    <p:sldId id="277" r:id="rId103"/>
    <p:sldId id="265" r:id="rId10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0" d="100"/>
          <a:sy n="100" d="100"/>
        </p:scale>
        <p:origin x="84"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5/10/2017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5/10/2017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5/10/2017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5/10/2017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5/10/2017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5/10/2017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5/10/2017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5/10/2017</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5/10/2017</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5/10/2017</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5/10/2017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5/10/2017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5/10/2017</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slideLayout" Target="../slideLayouts/slideLayout2.xml"/><Relationship Id="rId1" Type="http://schemas.openxmlformats.org/officeDocument/2006/relationships/video" Target="https://www.youtube.com/embed/BDO84uOfyeo"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elivesecurity.com/la-es/2017/09/11/aepd-multo-facebook-privacidad/?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motherboard.vice.com/en_us/article/vv73pj/7-ways-the-cops-will-bust-you-on-the-dark-we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thehackernews.com/2017/09/windows10-app-permissions.html" TargetMode="External"/><Relationship Id="rId1" Type="http://schemas.openxmlformats.org/officeDocument/2006/relationships/slideLayout" Target="../slideLayouts/slideLayout2.xml"/><Relationship Id="rId6" Type="http://schemas.openxmlformats.org/officeDocument/2006/relationships/hyperlink" Target="http://thehackernews.com/2017/09/windows-10-linux-evade-malware.html" TargetMode="External"/><Relationship Id="rId5" Type="http://schemas.openxmlformats.org/officeDocument/2006/relationships/image" Target="../media/image32.png"/><Relationship Id="rId4" Type="http://schemas.openxmlformats.org/officeDocument/2006/relationships/hyperlink" Target="http://thehackernews.com/2017/09/windows-zero-day-spywar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hyperlink" Target="https://eandt.theiet.org/content/articles/2017/09/silent-voices-can-cause-alexa-and-siri-to-turn-against-users/" TargetMode="External"/><Relationship Id="rId1" Type="http://schemas.openxmlformats.org/officeDocument/2006/relationships/slideLayout" Target="../slideLayouts/slideLayout2.xml"/><Relationship Id="rId6" Type="http://schemas.openxmlformats.org/officeDocument/2006/relationships/hyperlink" Target="http://thehackernews.com/2017/09/ccleaner-hacked-malware.html" TargetMode="External"/><Relationship Id="rId5" Type="http://schemas.openxmlformats.org/officeDocument/2006/relationships/image" Target="../media/image39.jpeg"/><Relationship Id="rId4" Type="http://schemas.openxmlformats.org/officeDocument/2006/relationships/hyperlink" Target="https://www.technologyreview.com/s/608763/criminals-thought-bitcoin-was-the-perfect-hiding-place-they-thought-wro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kali.org/blo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pentoo.ch/about"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s://lamiradadelreplicante.com/2015/01/06/pentoo-una-distro-basada-en-gentoo-para-la-seguridad-informatica/"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ecurityonion.ne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caine-live.net/"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blackarch.org/index.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fayerwayer.com/2017/09/mcafee-dice-que-craig-david-es-la-busqueda-mas-peligrosa-de-internet/"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thehackernews.com/2017/09/airgap-network-malware-hacking.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scribd.com/doc/7207/cia-lock-picking-field-operative-training-manual#scribd" TargetMode="External"/><Relationship Id="rId2" Type="http://schemas.openxmlformats.org/officeDocument/2006/relationships/hyperlink" Target="https://forums.hak5.org/topic/25232-my-lock-picking-set/" TargetMode="Externa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2.xml"/><Relationship Id="rId1" Type="http://schemas.openxmlformats.org/officeDocument/2006/relationships/video" Target="https://www.youtube.com/embed/mO3mMYwKkK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social-engineer.org/social-engineering/social-engineering-infographic/"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F78UdORll-Q"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56.jpe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hyperlink" Target="http://thehackernews.com/2017/09/linux-malware-iot-hacking.html" TargetMode="External"/><Relationship Id="rId1" Type="http://schemas.openxmlformats.org/officeDocument/2006/relationships/slideLayout" Target="../slideLayouts/slideLayout2.xml"/><Relationship Id="rId6" Type="http://schemas.openxmlformats.org/officeDocument/2006/relationships/hyperlink" Target="https://news.microsoft.com/features/new-microsoft-breakthroughs-general-purpose-quantum-computing-moves-closer-reality/" TargetMode="External"/><Relationship Id="rId5" Type="http://schemas.openxmlformats.org/officeDocument/2006/relationships/image" Target="../media/image58.png"/><Relationship Id="rId4" Type="http://schemas.openxmlformats.org/officeDocument/2006/relationships/hyperlink" Target="https://www.fayerwayer.com/2017/09/nransomware-exige-nudes-en-vez-de-bitcoins-para-rescatar-tu-informacio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2.xml"/><Relationship Id="rId1" Type="http://schemas.openxmlformats.org/officeDocument/2006/relationships/video" Target="https://www.youtube.com/embed/uDqcsDrvFNQ"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s://www.mintic.gov.co/portal/604/articles-3705_documento.pdf"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rapid7/metasploitable3" TargetMode="Externa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hyperlink" Target="https://www.owasp.org/index.php/Main_Page"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hyperlink" Target="http://es.ccm.net/contents/282-tcp-ip"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slideLayout" Target="../slideLayouts/slideLayout2.xml"/><Relationship Id="rId1" Type="http://schemas.openxmlformats.org/officeDocument/2006/relationships/video" Target="https://www.youtube.com/embed/4mwbFwf4yV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www.lanacion.com.ar/2066645-netflix-otra-vez-usada-para-una-estafa-por-phishin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slideLayout" Target="../slideLayouts/slideLayout2.xml"/><Relationship Id="rId1" Type="http://schemas.openxmlformats.org/officeDocument/2006/relationships/video" Target="https://www.youtube.com/embed/TqZ_73YNJJ8"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hyperlink" Target="https://www.sonicwall.com/en-us/phishing-iq-test-landin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hyperlink" Target="https://www.youtube.com/watch?v=ThBpRBpyxLI" TargetMode="External"/><Relationship Id="rId2" Type="http://schemas.openxmlformats.org/officeDocument/2006/relationships/hyperlink" Target="https://www.welivesecurity.com/la-es/2017/09/29/malware-que-mina-monero/?utm_campaign=welivesecurity&amp;utm_source=facebook&amp;utm_medium=social" TargetMode="Externa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hyperlink" Target="https://thehackernews.com/2017/10/dnsmasq-network-services.html?utm_source=feedburner&amp;utm_medium=feed&amp;utm_campaign=Feed:+TheHackersNews+(The+Hackers+News+-+Security+Blog)&amp;_m=3n.009a.1592.if0ao07l8s.yhy" TargetMode="External"/><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s://securelist.com/the-great-bank-robbery-the-carbanak-apt/68732/"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thehackernews.com/2017/09/apache-struts-vulnerability.html?utm_source=feedburner&amp;utm_medium=feed&amp;utm_campaign=Feed:+TheHackersNews+(The+Hackers+News+-+Security+Blog)&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10.png"/><Relationship Id="rId4" Type="http://schemas.openxmlformats.org/officeDocument/2006/relationships/hyperlink" Target="http://thehackernews.com/2017/09/backdoored-hacking-tools.html?utm_source=feedburner&amp;utm_medium=feed&amp;utm_campaign=Feed:+TheHackersNews+(The+Hackers+News+-+Security+Blog)&amp;_m=3n.009a.1573.if0ao07l8s.y12"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youtu.be/0a7o9FKzWOc" TargetMode="External"/><Relationship Id="rId1" Type="http://schemas.openxmlformats.org/officeDocument/2006/relationships/slideLayout" Target="../slideLayouts/slideLayout2.xml"/><Relationship Id="rId4" Type="http://schemas.openxmlformats.org/officeDocument/2006/relationships/hyperlink" Target="https://youtu.be/Y3j-rlA0CbE?t=334"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blackhat.com/docs/sp-14/materials/arsenal/sp-14-Almeida-Hacking-MIFARE-Classic-Cards-Slides.pdf" TargetMode="External"/><Relationship Id="rId2" Type="http://schemas.openxmlformats.org/officeDocument/2006/relationships/hyperlink" Target="https://en.wikipedia.org/wiki/Crypto-1"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slideLayout" Target="../slideLayouts/slideLayout2.xml"/><Relationship Id="rId1" Type="http://schemas.openxmlformats.org/officeDocument/2006/relationships/video" Target="https://www.youtube.com/embed/cxxnuofREcM"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firefart.at/post/how-to-crack-mifare-classic-cards/" TargetMode="External"/><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idx="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100</a:t>
            </a:fld>
            <a:endParaRPr lang="es-CO"/>
          </a:p>
        </p:txBody>
      </p:sp>
      <p:pic>
        <p:nvPicPr>
          <p:cNvPr id="5" name="Imagen 4"/>
          <p:cNvPicPr>
            <a:picLocks noChangeAspect="1"/>
          </p:cNvPicPr>
          <p:nvPr/>
        </p:nvPicPr>
        <p:blipFill>
          <a:blip r:embed="rId2"/>
          <a:stretch>
            <a:fillRect/>
          </a:stretch>
        </p:blipFill>
        <p:spPr>
          <a:xfrm>
            <a:off x="1947862" y="290512"/>
            <a:ext cx="8296275" cy="6276975"/>
          </a:xfrm>
          <a:prstGeom prst="rect">
            <a:avLst/>
          </a:prstGeom>
        </p:spPr>
      </p:pic>
    </p:spTree>
    <p:extLst>
      <p:ext uri="{BB962C8B-B14F-4D97-AF65-F5344CB8AC3E}">
        <p14:creationId xmlns:p14="http://schemas.microsoft.com/office/powerpoint/2010/main" val="40396511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BDO84uOfyeo"/>
          <p:cNvPicPr>
            <a:picLocks noGrp="1" noRot="1" noChangeAspect="1"/>
          </p:cNvPicPr>
          <p:nvPr>
            <p:ph idx="1"/>
            <a:videoFile r:link="rId1"/>
          </p:nvPr>
        </p:nvPicPr>
        <p:blipFill>
          <a:blip r:embed="rId3"/>
          <a:stretch>
            <a:fillRect/>
          </a:stretch>
        </p:blipFill>
        <p:spPr>
          <a:xfrm>
            <a:off x="0" y="23813"/>
            <a:ext cx="12192000" cy="6858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101</a:t>
            </a:fld>
            <a:endParaRPr lang="es-CO"/>
          </a:p>
        </p:txBody>
      </p:sp>
    </p:spTree>
    <p:extLst>
      <p:ext uri="{BB962C8B-B14F-4D97-AF65-F5344CB8AC3E}">
        <p14:creationId xmlns:p14="http://schemas.microsoft.com/office/powerpoint/2010/main" val="33818161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102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103</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p:cNvPr>
          <p:cNvPicPr>
            <a:picLocks noGrp="1" noChangeAspect="1"/>
          </p:cNvPicPr>
          <p:nvPr>
            <p:ph idx="1"/>
          </p:nvPr>
        </p:nvPicPr>
        <p:blipFill>
          <a:blip r:embed="rId3"/>
          <a:stretch>
            <a:fillRect/>
          </a:stretch>
        </p:blipFill>
        <p:spPr>
          <a:xfrm>
            <a:off x="1170030" y="1387150"/>
            <a:ext cx="3515794" cy="4351338"/>
          </a:xfrm>
          <a:prstGeom prst="rect">
            <a:avLst/>
          </a:prstGeo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4"/>
          <a:stretch>
            <a:fillRect/>
          </a:stretch>
        </p:blipFill>
        <p:spPr>
          <a:xfrm>
            <a:off x="5426950" y="1179585"/>
            <a:ext cx="5649568" cy="4766469"/>
          </a:xfrm>
          <a:prstGeom prst="rect">
            <a:avLst/>
          </a:prstGeom>
          <a:effectLst>
            <a:innerShdw blurRad="114300">
              <a:prstClr val="black"/>
            </a:innerShdw>
          </a:effectLst>
        </p:spPr>
      </p:pic>
    </p:spTree>
    <p:extLst>
      <p:ext uri="{BB962C8B-B14F-4D97-AF65-F5344CB8AC3E}">
        <p14:creationId xmlns:p14="http://schemas.microsoft.com/office/powerpoint/2010/main" val="23040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p:cNvPr>
          <p:cNvPicPr>
            <a:picLocks noChangeAspect="1"/>
          </p:cNvPicPr>
          <p:nvPr/>
        </p:nvPicPr>
        <p:blipFill>
          <a:blip r:embed="rId3"/>
          <a:stretch>
            <a:fillRect/>
          </a:stretch>
        </p:blipFill>
        <p:spPr>
          <a:xfrm>
            <a:off x="336899" y="1166772"/>
            <a:ext cx="3001500" cy="5094438"/>
          </a:xfrm>
          <a:prstGeom prst="rect">
            <a:avLst/>
          </a:prstGeom>
          <a:effectLst>
            <a:innerShdw blurRad="114300">
              <a:prstClr val="black"/>
            </a:innerShdw>
          </a:effectLst>
        </p:spPr>
      </p:pic>
      <p:pic>
        <p:nvPicPr>
          <p:cNvPr id="8" name="Imagen 7">
            <a:hlinkClick r:id="rId4"/>
          </p:cNvPr>
          <p:cNvPicPr>
            <a:picLocks noChangeAspect="1"/>
          </p:cNvPicPr>
          <p:nvPr/>
        </p:nvPicPr>
        <p:blipFill>
          <a:blip r:embed="rId5"/>
          <a:stretch>
            <a:fillRect/>
          </a:stretch>
        </p:blipFill>
        <p:spPr>
          <a:xfrm>
            <a:off x="3820305" y="1170000"/>
            <a:ext cx="3933045" cy="5137966"/>
          </a:xfrm>
          <a:prstGeom prst="rect">
            <a:avLst/>
          </a:prstGeom>
          <a:effectLst>
            <a:innerShdw blurRad="114300">
              <a:prstClr val="black"/>
            </a:innerShdw>
          </a:effectLst>
        </p:spPr>
      </p:pic>
      <p:pic>
        <p:nvPicPr>
          <p:cNvPr id="9" name="Imagen 8">
            <a:hlinkClick r:id="rId6"/>
          </p:cNvPr>
          <p:cNvPicPr>
            <a:picLocks noChangeAspect="1"/>
          </p:cNvPicPr>
          <p:nvPr/>
        </p:nvPicPr>
        <p:blipFill>
          <a:blip r:embed="rId7"/>
          <a:stretch>
            <a:fillRect/>
          </a:stretch>
        </p:blipFill>
        <p:spPr>
          <a:xfrm>
            <a:off x="8109198" y="1166772"/>
            <a:ext cx="4006353" cy="5235575"/>
          </a:xfrm>
          <a:prstGeom prst="rect">
            <a:avLst/>
          </a:prstGeom>
          <a:effectLst>
            <a:innerShdw blurRad="114300">
              <a:prstClr val="black"/>
            </a:innerShdw>
          </a:effectLst>
        </p:spPr>
      </p:pic>
    </p:spTree>
    <p:extLst>
      <p:ext uri="{BB962C8B-B14F-4D97-AF65-F5344CB8AC3E}">
        <p14:creationId xmlns:p14="http://schemas.microsoft.com/office/powerpoint/2010/main" val="4000072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pic>
        <p:nvPicPr>
          <p:cNvPr id="1026" name="Picture 2" descr="Resultado de imagen para sun tzu frases cono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1880394"/>
            <a:ext cx="5715000" cy="428625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55883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Site: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None/>
            </a:pPr>
            <a:r>
              <a:rPr lang="es-CO" sz="4400" b="1" dirty="0" err="1">
                <a:solidFill>
                  <a:schemeClr val="bg1"/>
                </a:solidFill>
                <a:latin typeface="Berlin Sans FB Demi" panose="020E0802020502020306" pitchFamily="34" charset="0"/>
              </a:rPr>
              <a:t>Intext</a:t>
            </a:r>
            <a:r>
              <a:rPr lang="es-CO" sz="4400" b="1" dirty="0">
                <a:solidFill>
                  <a:schemeClr val="bg1"/>
                </a:solidFill>
                <a:latin typeface="Berlin Sans FB Demi" panose="020E0802020502020306" pitchFamily="34" charset="0"/>
              </a:rPr>
              <a:t>: palabra clave en la página</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96386"/>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4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187748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961140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341098" y="1685052"/>
            <a:ext cx="3416864" cy="3850878"/>
          </a:xfrm>
          <a:prstGeom prst="rect">
            <a:avLst/>
          </a:prstGeom>
          <a:effectLst>
            <a:innerShdw blurRad="114300">
              <a:prstClr val="black"/>
            </a:innerShdw>
          </a:effectLst>
        </p:spPr>
      </p:pic>
      <p:pic>
        <p:nvPicPr>
          <p:cNvPr id="1026" name="Picture 2" descr="https://cdn.technologyreview.com/i/images/tracking-bitcoin-behavior.jpg?sw=1180&amp;cx=0&amp;cy=0&amp;cw=2760&amp;ch=1698">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0221" y="2207940"/>
            <a:ext cx="3611677" cy="2219093"/>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7" name="Imagen 6">
            <a:hlinkClick r:id="rId6"/>
          </p:cNvPr>
          <p:cNvPicPr>
            <a:picLocks noChangeAspect="1"/>
          </p:cNvPicPr>
          <p:nvPr/>
        </p:nvPicPr>
        <p:blipFill>
          <a:blip r:embed="rId7"/>
          <a:stretch>
            <a:fillRect/>
          </a:stretch>
        </p:blipFill>
        <p:spPr>
          <a:xfrm>
            <a:off x="4438187" y="1685052"/>
            <a:ext cx="3314028" cy="3874655"/>
          </a:xfrm>
          <a:prstGeom prst="rect">
            <a:avLst/>
          </a:prstGeom>
          <a:effectLst>
            <a:innerShdw blurRad="114300">
              <a:prstClr val="black"/>
            </a:innerShdw>
          </a:effectLst>
        </p:spPr>
      </p:pic>
    </p:spTree>
    <p:extLst>
      <p:ext uri="{BB962C8B-B14F-4D97-AF65-F5344CB8AC3E}">
        <p14:creationId xmlns:p14="http://schemas.microsoft.com/office/powerpoint/2010/main" val="1186459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6" name="Título 5"/>
          <p:cNvSpPr>
            <a:spLocks noGrp="1"/>
          </p:cNvSpPr>
          <p:nvPr>
            <p:ph type="title"/>
          </p:nvPr>
        </p:nvSpPr>
        <p:spPr/>
        <p:txBody>
          <a:bodyPr/>
          <a:lstStyle/>
          <a:p>
            <a:endParaRPr lang="es-CO" dirty="0"/>
          </a:p>
        </p:txBody>
      </p:sp>
      <p:pic>
        <p:nvPicPr>
          <p:cNvPr id="2050" name="Picture 2" descr="Resultado de imagen para shenl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72" y="613316"/>
            <a:ext cx="4086787" cy="2860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game of thrones drag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761" y="3474067"/>
            <a:ext cx="3996461" cy="26624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054" name="Picture 6" descr="Resultado de imagen para yu gi oh dragon azu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026" y="2043691"/>
            <a:ext cx="2321370" cy="338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1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pic>
        <p:nvPicPr>
          <p:cNvPr id="3074" name="Picture 2" descr="Resultado de imagen para kali lin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632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Kali</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linux</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3583250"/>
          </a:xfrm>
        </p:spPr>
        <p:txBody>
          <a:bodyPr>
            <a:normAutofit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Debian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Developed</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by</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Offensive</a:t>
            </a:r>
            <a:r>
              <a:rPr lang="es-CO" sz="4400" b="1" dirty="0">
                <a:solidFill>
                  <a:schemeClr val="bg1"/>
                </a:solidFill>
                <a:latin typeface="Berlin Sans FB Demi" panose="020E0802020502020306" pitchFamily="34" charset="0"/>
              </a:rPr>
              <a:t> Security</a:t>
            </a:r>
          </a:p>
          <a:p>
            <a:pPr marL="0" indent="0" algn="ctr">
              <a:buNone/>
            </a:pPr>
            <a:r>
              <a:rPr lang="es-CO" sz="4400" b="1" dirty="0" err="1">
                <a:solidFill>
                  <a:schemeClr val="bg1"/>
                </a:solidFill>
                <a:latin typeface="Berlin Sans FB Demi" panose="020E0802020502020306" pitchFamily="34" charset="0"/>
              </a:rPr>
              <a:t>Version</a:t>
            </a:r>
            <a:r>
              <a:rPr lang="es-CO" sz="4400" b="1" dirty="0">
                <a:solidFill>
                  <a:schemeClr val="bg1"/>
                </a:solidFill>
                <a:latin typeface="Berlin Sans FB Demi" panose="020E0802020502020306" pitchFamily="34" charset="0"/>
              </a:rPr>
              <a:t> 2017.1</a:t>
            </a:r>
          </a:p>
          <a:p>
            <a:pPr marL="0" indent="0" algn="ctr">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87251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Pentoo</a:t>
            </a:r>
            <a:endParaRPr lang="es-CO" sz="3600" b="1" dirty="0">
              <a:solidFill>
                <a:schemeClr val="bg1"/>
              </a:solidFill>
              <a:latin typeface="Berlin Sans FB Demi" panose="020E0802020502020306" pitchFamily="34" charset="0"/>
            </a:endParaRPr>
          </a:p>
        </p:txBody>
      </p:sp>
      <p:pic>
        <p:nvPicPr>
          <p:cNvPr id="4098" name="Picture 2" descr="Resultado de imagen para pento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848" y="1900602"/>
            <a:ext cx="6115376" cy="3438201"/>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Gentoo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4"/>
              </a:rPr>
              <a:t>Other info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04570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Security </a:t>
            </a:r>
            <a:r>
              <a:rPr lang="es-CO" sz="5400" b="1" dirty="0" err="1">
                <a:solidFill>
                  <a:schemeClr val="bg1"/>
                </a:solidFill>
                <a:latin typeface="Berlin Sans FB Demi" panose="020E0802020502020306" pitchFamily="34" charset="0"/>
              </a:rPr>
              <a:t>Onion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Intrusion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Detection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Network Security</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Log </a:t>
            </a:r>
            <a:r>
              <a:rPr lang="es-CO" sz="4400" b="1" dirty="0" err="1">
                <a:solidFill>
                  <a:schemeClr val="bg1"/>
                </a:solidFill>
                <a:latin typeface="Berlin Sans FB Demi" panose="020E0802020502020306" pitchFamily="34" charset="0"/>
              </a:rPr>
              <a:t>management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5122" name="Picture 2" descr="Resultado de imagen para security onion di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745" y="2284629"/>
            <a:ext cx="4589275" cy="343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030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pic>
        <p:nvPicPr>
          <p:cNvPr id="6146" name="Picture 2" descr="http://www.caine-live.net/caine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7" y="1900602"/>
            <a:ext cx="4902582" cy="35432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Caine</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Digital </a:t>
            </a:r>
            <a:r>
              <a:rPr lang="es-CO" sz="4400" b="1" dirty="0" err="1">
                <a:solidFill>
                  <a:schemeClr val="bg1"/>
                </a:solidFill>
                <a:latin typeface="Berlin Sans FB Demi" panose="020E0802020502020306" pitchFamily="34" charset="0"/>
              </a:rPr>
              <a:t>Forensics</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project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270902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BlackArch</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7170" name="Picture 2" descr="Resultado de imagen para black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11" y="1900602"/>
            <a:ext cx="5836846" cy="276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42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pic>
        <p:nvPicPr>
          <p:cNvPr id="5" name="Imagen 4">
            <a:hlinkClick r:id="rId2"/>
          </p:cNvPr>
          <p:cNvPicPr>
            <a:picLocks noChangeAspect="1"/>
          </p:cNvPicPr>
          <p:nvPr/>
        </p:nvPicPr>
        <p:blipFill>
          <a:blip r:embed="rId3"/>
          <a:stretch>
            <a:fillRect/>
          </a:stretch>
        </p:blipFill>
        <p:spPr>
          <a:xfrm>
            <a:off x="1754158" y="1141273"/>
            <a:ext cx="3275042" cy="5215077"/>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6296025" y="1141273"/>
            <a:ext cx="3743133" cy="5215077"/>
          </a:xfrm>
          <a:prstGeom prst="rect">
            <a:avLst/>
          </a:prstGeom>
          <a:effectLst>
            <a:innerShdw blurRad="114300">
              <a:prstClr val="black"/>
            </a:innerShdw>
          </a:effectLst>
        </p:spPr>
      </p:pic>
    </p:spTree>
    <p:extLst>
      <p:ext uri="{BB962C8B-B14F-4D97-AF65-F5344CB8AC3E}">
        <p14:creationId xmlns:p14="http://schemas.microsoft.com/office/powerpoint/2010/main" val="3216083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Tree>
    <p:extLst>
      <p:ext uri="{BB962C8B-B14F-4D97-AF65-F5344CB8AC3E}">
        <p14:creationId xmlns:p14="http://schemas.microsoft.com/office/powerpoint/2010/main" val="908173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pic>
        <p:nvPicPr>
          <p:cNvPr id="1026" name="Picture 2" descr="Resultado de imagen para dmitry 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31" y="1774825"/>
            <a:ext cx="5553075" cy="45815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286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pic>
        <p:nvPicPr>
          <p:cNvPr id="5" name="Imagen 4"/>
          <p:cNvPicPr>
            <a:picLocks noChangeAspect="1"/>
          </p:cNvPicPr>
          <p:nvPr/>
        </p:nvPicPr>
        <p:blipFill>
          <a:blip r:embed="rId2"/>
          <a:stretch>
            <a:fillRect/>
          </a:stretch>
        </p:blipFill>
        <p:spPr>
          <a:xfrm>
            <a:off x="234281" y="1951038"/>
            <a:ext cx="5812121" cy="3892452"/>
          </a:xfrm>
          <a:prstGeom prst="rect">
            <a:avLst/>
          </a:prstGeom>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3095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50</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sz="4400" b="1" dirty="0">
                <a:solidFill>
                  <a:schemeClr val="bg1"/>
                </a:solidFill>
                <a:latin typeface="Berlin Sans FB Demi" panose="020E0802020502020306" pitchFamily="34" charset="0"/>
              </a:rPr>
              <a:t>Hacking físico</a:t>
            </a:r>
          </a:p>
          <a:p>
            <a:pPr algn="ctr"/>
            <a:r>
              <a:rPr lang="es-CO" sz="4400" b="1" dirty="0">
                <a:solidFill>
                  <a:schemeClr val="bg1"/>
                </a:solidFill>
                <a:latin typeface="Berlin Sans FB Demi" panose="020E0802020502020306" pitchFamily="34" charset="0"/>
              </a:rPr>
              <a:t>Acceso a información</a:t>
            </a:r>
          </a:p>
          <a:p>
            <a:pPr algn="ctr"/>
            <a:r>
              <a:rPr lang="es-CO" sz="4400" b="1" dirty="0">
                <a:solidFill>
                  <a:schemeClr val="bg1"/>
                </a:solidFill>
                <a:latin typeface="Berlin Sans FB Demi" panose="020E0802020502020306" pitchFamily="34" charset="0"/>
              </a:rPr>
              <a:t>Actividades que no sean detectadas por los objetivos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Set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Manuales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2052" name="Picture 4" descr="Resultado de imagen para lockpic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13" y="1900602"/>
            <a:ext cx="4357477" cy="29540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27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3mMYwKkKs"/>
          <p:cNvPicPr>
            <a:picLocks noGrp="1" noRot="1" noChangeAspect="1"/>
          </p:cNvPicPr>
          <p:nvPr>
            <p:ph idx="1"/>
            <a:videoFile r:link="rId1"/>
          </p:nvPr>
        </p:nvPicPr>
        <p:blipFill>
          <a:blip r:embed="rId3"/>
          <a:stretch>
            <a:fillRect/>
          </a:stretch>
        </p:blipFill>
        <p:spPr>
          <a:xfrm>
            <a:off x="1716578" y="1794626"/>
            <a:ext cx="8758843" cy="492684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51</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24637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52</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u="sng" dirty="0">
                <a:solidFill>
                  <a:schemeClr val="bg1"/>
                </a:solidFill>
                <a:latin typeface="Berlin Sans FB Demi" panose="020E0802020502020306" pitchFamily="34" charset="0"/>
              </a:rPr>
              <a:t>Técnicas</a:t>
            </a:r>
          </a:p>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Suplantación Lógica</a:t>
            </a:r>
          </a:p>
          <a:p>
            <a:pPr marL="0" indent="0" algn="ctr">
              <a:buNone/>
            </a:pPr>
            <a:r>
              <a:rPr lang="es-CO" sz="4400" b="1" dirty="0">
                <a:solidFill>
                  <a:schemeClr val="bg1"/>
                </a:solidFill>
                <a:latin typeface="Berlin Sans FB Demi" panose="020E0802020502020306" pitchFamily="34" charset="0"/>
              </a:rPr>
              <a:t>Suplantación física </a:t>
            </a:r>
          </a:p>
          <a:p>
            <a:pPr marL="0" indent="0" algn="ctr">
              <a:buNone/>
            </a:pPr>
            <a:r>
              <a:rPr lang="es-CO" sz="4400" b="1" dirty="0">
                <a:solidFill>
                  <a:schemeClr val="bg1"/>
                </a:solidFill>
                <a:latin typeface="Berlin Sans FB Demi" panose="020E0802020502020306" pitchFamily="34" charset="0"/>
              </a:rPr>
              <a:t>Suplantación digital</a:t>
            </a:r>
          </a:p>
          <a:p>
            <a:pPr marL="0" indent="0" algn="ctr">
              <a:buNone/>
            </a:pPr>
            <a:endParaRPr lang="es-CO" dirty="0"/>
          </a:p>
        </p:txBody>
      </p:sp>
    </p:spTree>
    <p:extLst>
      <p:ext uri="{BB962C8B-B14F-4D97-AF65-F5344CB8AC3E}">
        <p14:creationId xmlns:p14="http://schemas.microsoft.com/office/powerpoint/2010/main" val="2075236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dirty="0">
                <a:solidFill>
                  <a:schemeClr val="bg1"/>
                </a:solidFill>
                <a:latin typeface="Berlin Sans FB Demi" panose="020E0802020502020306" pitchFamily="34" charset="0"/>
              </a:rPr>
              <a:t>Psicología y PLN (programación neurolingüística)</a:t>
            </a:r>
          </a:p>
          <a:p>
            <a:pPr algn="ctr"/>
            <a:r>
              <a:rPr lang="es-CO" sz="4400" dirty="0">
                <a:solidFill>
                  <a:schemeClr val="bg1"/>
                </a:solidFill>
                <a:latin typeface="Berlin Sans FB Demi" panose="020E0802020502020306" pitchFamily="34" charset="0"/>
              </a:rPr>
              <a:t>Personificación</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724947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“Personificación”</a:t>
            </a:r>
          </a:p>
          <a:p>
            <a:pPr marL="0" indent="0" algn="ctr">
              <a:buNone/>
            </a:pPr>
            <a:r>
              <a:rPr lang="es-CO" sz="4400" dirty="0">
                <a:solidFill>
                  <a:schemeClr val="bg1"/>
                </a:solidFill>
                <a:latin typeface="Berlin Sans FB Demi" panose="020E0802020502020306" pitchFamily="34" charset="0"/>
              </a:rPr>
              <a:t>“Puede ser considerada como la más peligrosa y la más usada en la I.S”</a:t>
            </a:r>
          </a:p>
          <a:p>
            <a:pPr algn="ctr"/>
            <a:r>
              <a:rPr lang="es-CO" sz="4400" dirty="0">
                <a:solidFill>
                  <a:schemeClr val="bg1"/>
                </a:solidFill>
                <a:latin typeface="Berlin Sans FB Demi" panose="020E0802020502020306" pitchFamily="34" charset="0"/>
              </a:rPr>
              <a:t>Suplantar la identidad de una persona</a:t>
            </a:r>
          </a:p>
          <a:p>
            <a:pPr algn="ctr"/>
            <a:r>
              <a:rPr lang="es-CO" sz="4400" dirty="0">
                <a:solidFill>
                  <a:schemeClr val="bg1"/>
                </a:solidFill>
                <a:latin typeface="Berlin Sans FB Demi" panose="020E0802020502020306" pitchFamily="34" charset="0"/>
                <a:hlinkClick r:id="rId2"/>
              </a:rPr>
              <a:t>statistics</a:t>
            </a: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291796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55</a:t>
            </a:fld>
            <a:endParaRPr lang="es-CO"/>
          </a:p>
        </p:txBody>
      </p:sp>
      <p:sp>
        <p:nvSpPr>
          <p:cNvPr id="5" name="CuadroTexto 4"/>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 usan medios tecnológicos</a:t>
            </a:r>
          </a:p>
          <a:p>
            <a:pPr algn="ctr"/>
            <a:r>
              <a:rPr lang="es-CO" sz="4400" dirty="0">
                <a:solidFill>
                  <a:schemeClr val="bg1"/>
                </a:solidFill>
                <a:latin typeface="Berlin Sans FB Demi" panose="020E0802020502020306" pitchFamily="34" charset="0"/>
              </a:rPr>
              <a:t>Suplantación de SMS</a:t>
            </a:r>
          </a:p>
          <a:p>
            <a:pPr algn="ctr"/>
            <a:r>
              <a:rPr lang="es-CO" sz="4400" dirty="0">
                <a:solidFill>
                  <a:schemeClr val="bg1"/>
                </a:solidFill>
                <a:latin typeface="Berlin Sans FB Demi" panose="020E0802020502020306" pitchFamily="34" charset="0"/>
              </a:rPr>
              <a:t>Suplantación de GSM</a:t>
            </a:r>
          </a:p>
          <a:p>
            <a:pPr algn="ctr"/>
            <a:r>
              <a:rPr lang="es-CO" sz="4400" dirty="0">
                <a:solidFill>
                  <a:schemeClr val="bg1"/>
                </a:solidFill>
                <a:latin typeface="Berlin Sans FB Demi" panose="020E0802020502020306" pitchFamily="34" charset="0"/>
              </a:rPr>
              <a:t>Suplantación de direcciones IP</a:t>
            </a:r>
          </a:p>
          <a:p>
            <a:pPr algn="ctr"/>
            <a:r>
              <a:rPr lang="es-CO" sz="4400" dirty="0" err="1">
                <a:solidFill>
                  <a:schemeClr val="bg1"/>
                </a:solidFill>
                <a:latin typeface="Berlin Sans FB Demi" panose="020E0802020502020306" pitchFamily="34" charset="0"/>
              </a:rPr>
              <a:t>Etc</a:t>
            </a:r>
            <a:endParaRPr lang="es-CO" sz="4400" dirty="0">
              <a:solidFill>
                <a:schemeClr val="bg1"/>
              </a:solidFill>
              <a:latin typeface="Berlin Sans FB Demi" panose="020E0802020502020306" pitchFamily="34" charset="0"/>
            </a:endParaRPr>
          </a:p>
          <a:p>
            <a:pPr algn="ct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918025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425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a:solidFill>
                <a:schemeClr val="bg1"/>
              </a:solidFill>
              <a:latin typeface="Berlin Sans FB Demi" panose="020E0802020502020306" pitchFamily="34" charset="0"/>
            </a:endParaRPr>
          </a:p>
          <a:p>
            <a:pPr marL="0" indent="0" algn="ctr">
              <a:buFont typeface="Arial" panose="020B0604020202020204" pitchFamily="34" charset="0"/>
              <a:buNone/>
            </a:pPr>
            <a:endParaRPr lang="es-CO"/>
          </a:p>
          <a:p>
            <a:pPr marL="0" indent="0" algn="ctr">
              <a:buFont typeface="Arial" panose="020B0604020202020204" pitchFamily="34" charset="0"/>
              <a:buNone/>
            </a:pPr>
            <a:endParaRPr lang="es-CO"/>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9"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Vishing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“Técnica de suplantación a través de Voz IP”</a:t>
            </a:r>
          </a:p>
          <a:p>
            <a:pPr marL="0" indent="0" algn="ctr">
              <a:buNone/>
            </a:pPr>
            <a:r>
              <a:rPr lang="es-CO" sz="4400" dirty="0">
                <a:solidFill>
                  <a:schemeClr val="bg1"/>
                </a:solidFill>
                <a:latin typeface="Berlin Sans FB Demi" panose="020E0802020502020306" pitchFamily="34" charset="0"/>
              </a:rPr>
              <a:t>Técnica automatizada</a:t>
            </a:r>
          </a:p>
          <a:p>
            <a:pPr marL="0" indent="0" algn="ctr">
              <a:buNone/>
            </a:pPr>
            <a:r>
              <a:rPr lang="es-CO" sz="4400" dirty="0">
                <a:solidFill>
                  <a:schemeClr val="bg1"/>
                </a:solidFill>
                <a:latin typeface="Berlin Sans FB Demi" panose="020E0802020502020306" pitchFamily="34" charset="0"/>
              </a:rPr>
              <a:t>Centralita IVR (Sistema de respuesta de voz interactiva) + ACD (Distribución de llamadas automáticas)</a:t>
            </a: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
        <p:nvSpPr>
          <p:cNvPr id="10"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095756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57</a:t>
            </a:fld>
            <a:endParaRPr lang="es-CO"/>
          </a:p>
        </p:txBody>
      </p:sp>
      <p:sp>
        <p:nvSpPr>
          <p:cNvPr id="6" name="CuadroTexto 5"/>
          <p:cNvSpPr txBox="1"/>
          <p:nvPr/>
        </p:nvSpPr>
        <p:spPr>
          <a:xfrm>
            <a:off x="0" y="114011"/>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338940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vert="horz" lIns="91440" tIns="45720" rIns="91440" bIns="45720" rtlCol="0">
            <a:normAutofit/>
          </a:bodyPr>
          <a:lstStyle/>
          <a:p>
            <a:pPr lvl="1"/>
            <a:r>
              <a:rPr lang="es-CO" dirty="0"/>
              <a:t>LINK</a:t>
            </a: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58</a:t>
            </a:fld>
            <a:endParaRPr lang="es-CO"/>
          </a:p>
        </p:txBody>
      </p:sp>
      <p:sp>
        <p:nvSpPr>
          <p:cNvPr id="9"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1026" name="Picture 2" descr="Resultado de imagen para HACK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265" y="1772703"/>
            <a:ext cx="8185470" cy="460432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30789818"/>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59</a:t>
            </a:fld>
            <a:endParaRPr lang="es-CO"/>
          </a:p>
        </p:txBody>
      </p:sp>
      <p:pic>
        <p:nvPicPr>
          <p:cNvPr id="5" name="Imagen 4">
            <a:hlinkClick r:id="rId2"/>
          </p:cNvPr>
          <p:cNvPicPr>
            <a:picLocks noChangeAspect="1"/>
          </p:cNvPicPr>
          <p:nvPr/>
        </p:nvPicPr>
        <p:blipFill>
          <a:blip r:embed="rId3"/>
          <a:stretch>
            <a:fillRect/>
          </a:stretch>
        </p:blipFill>
        <p:spPr>
          <a:xfrm>
            <a:off x="4123128" y="1137369"/>
            <a:ext cx="3492975" cy="5245678"/>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456307" y="1137369"/>
            <a:ext cx="3142814" cy="5244186"/>
          </a:xfrm>
          <a:prstGeom prst="rect">
            <a:avLst/>
          </a:prstGeom>
        </p:spPr>
      </p:pic>
      <p:pic>
        <p:nvPicPr>
          <p:cNvPr id="8" name="Imagen 7">
            <a:hlinkClick r:id="rId6"/>
            <a:extLst>
              <a:ext uri="{FF2B5EF4-FFF2-40B4-BE49-F238E27FC236}">
                <a16:creationId xmlns:a16="http://schemas.microsoft.com/office/drawing/2014/main" id="{81599F9D-987C-498A-8157-27EFC6FB7B45}"/>
              </a:ext>
            </a:extLst>
          </p:cNvPr>
          <p:cNvPicPr>
            <a:picLocks noChangeAspect="1"/>
          </p:cNvPicPr>
          <p:nvPr/>
        </p:nvPicPr>
        <p:blipFill>
          <a:blip r:embed="rId7"/>
          <a:stretch>
            <a:fillRect/>
          </a:stretch>
        </p:blipFill>
        <p:spPr>
          <a:xfrm>
            <a:off x="7939239" y="1875623"/>
            <a:ext cx="4085921" cy="2747097"/>
          </a:xfrm>
          <a:prstGeom prst="rect">
            <a:avLst/>
          </a:prstGeom>
          <a:effectLst>
            <a:innerShdw blurRad="114300">
              <a:prstClr val="black"/>
            </a:innerShdw>
          </a:effectLst>
        </p:spPr>
      </p:pic>
    </p:spTree>
    <p:extLst>
      <p:ext uri="{BB962C8B-B14F-4D97-AF65-F5344CB8AC3E}">
        <p14:creationId xmlns:p14="http://schemas.microsoft.com/office/powerpoint/2010/main" val="349758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F289729-5B78-4DC0-A3E0-73E5131E8CFB}"/>
              </a:ext>
            </a:extLst>
          </p:cNvPr>
          <p:cNvSpPr>
            <a:spLocks noGrp="1"/>
          </p:cNvSpPr>
          <p:nvPr>
            <p:ph type="sldNum" sz="quarter" idx="12"/>
          </p:nvPr>
        </p:nvSpPr>
        <p:spPr/>
        <p:txBody>
          <a:bodyPr/>
          <a:lstStyle/>
          <a:p>
            <a:fld id="{FF3034EF-BFAE-4255-A656-297DAB7FEC3B}" type="slidenum">
              <a:rPr lang="es-CO" smtClean="0"/>
              <a:t>60</a:t>
            </a:fld>
            <a:endParaRPr lang="es-CO"/>
          </a:p>
        </p:txBody>
      </p:sp>
      <p:pic>
        <p:nvPicPr>
          <p:cNvPr id="1026" name="Picture 2" descr="Resultado de imagen para El gato de Schrödinge">
            <a:extLst>
              <a:ext uri="{FF2B5EF4-FFF2-40B4-BE49-F238E27FC236}">
                <a16:creationId xmlns:a16="http://schemas.microsoft.com/office/drawing/2014/main" id="{C0EDE1C0-0806-4A0A-9FFE-6EC9C1BF2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34381"/>
            <a:ext cx="3706467" cy="397827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8CC9BC3-647A-4922-848B-CAB3D4C3A144}"/>
              </a:ext>
            </a:extLst>
          </p:cNvPr>
          <p:cNvSpPr txBox="1"/>
          <p:nvPr/>
        </p:nvSpPr>
        <p:spPr>
          <a:xfrm>
            <a:off x="0" y="8630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sp>
        <p:nvSpPr>
          <p:cNvPr id="8" name="Marcador de contenido 2">
            <a:extLst>
              <a:ext uri="{FF2B5EF4-FFF2-40B4-BE49-F238E27FC236}">
                <a16:creationId xmlns:a16="http://schemas.microsoft.com/office/drawing/2014/main" id="{666B5882-700B-40ED-B1FA-6A978E71C9AC}"/>
              </a:ext>
            </a:extLst>
          </p:cNvPr>
          <p:cNvSpPr txBox="1">
            <a:spLocks/>
          </p:cNvSpPr>
          <p:nvPr/>
        </p:nvSpPr>
        <p:spPr>
          <a:xfrm>
            <a:off x="5163126" y="1488144"/>
            <a:ext cx="6323807"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Gato de </a:t>
            </a:r>
            <a:r>
              <a:rPr lang="es-CO" sz="4400" dirty="0" err="1">
                <a:solidFill>
                  <a:schemeClr val="bg1"/>
                </a:solidFill>
                <a:latin typeface="Berlin Sans FB Demi" panose="020E0802020502020306" pitchFamily="34" charset="0"/>
              </a:rPr>
              <a:t>Schrödingere</a:t>
            </a: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https://youtu.be/z9ebtjvkFm8</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54882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05ED3-2386-4E04-BDEA-18CC9BC3563F}"/>
              </a:ext>
            </a:extLst>
          </p:cNvPr>
          <p:cNvSpPr>
            <a:spLocks noGrp="1"/>
          </p:cNvSpPr>
          <p:nvPr>
            <p:ph type="title"/>
          </p:nvPr>
        </p:nvSpPr>
        <p:spPr/>
        <p:txBody>
          <a:bodyPr/>
          <a:lstStyle/>
          <a:p>
            <a:endParaRPr lang="es-CO"/>
          </a:p>
        </p:txBody>
      </p:sp>
      <p:pic>
        <p:nvPicPr>
          <p:cNvPr id="5" name="uDqcsDrvFNQ">
            <a:hlinkClick r:id="" action="ppaction://media"/>
            <a:extLst>
              <a:ext uri="{FF2B5EF4-FFF2-40B4-BE49-F238E27FC236}">
                <a16:creationId xmlns:a16="http://schemas.microsoft.com/office/drawing/2014/main" id="{62E91A67-3306-4AB8-A94C-A1228A9EF824}"/>
              </a:ext>
            </a:extLst>
          </p:cNvPr>
          <p:cNvPicPr>
            <a:picLocks noGrp="1" noRot="1" noChangeAspect="1"/>
          </p:cNvPicPr>
          <p:nvPr>
            <p:ph idx="1"/>
            <a:videoFile r:link="rId1"/>
          </p:nvPr>
        </p:nvPicPr>
        <p:blipFill>
          <a:blip r:embed="rId3"/>
          <a:stretch>
            <a:fillRect/>
          </a:stretch>
        </p:blipFill>
        <p:spPr>
          <a:xfrm>
            <a:off x="1970203" y="169683"/>
            <a:ext cx="8917756" cy="6688317"/>
          </a:xfrm>
          <a:prstGeom prst="rect">
            <a:avLst/>
          </a:prstGeom>
        </p:spPr>
      </p:pic>
      <p:sp>
        <p:nvSpPr>
          <p:cNvPr id="4" name="Marcador de número de diapositiva 3">
            <a:extLst>
              <a:ext uri="{FF2B5EF4-FFF2-40B4-BE49-F238E27FC236}">
                <a16:creationId xmlns:a16="http://schemas.microsoft.com/office/drawing/2014/main" id="{4045C51B-F3AE-4FD8-9BCB-F98D19F9D2F5}"/>
              </a:ext>
            </a:extLst>
          </p:cNvPr>
          <p:cNvSpPr>
            <a:spLocks noGrp="1"/>
          </p:cNvSpPr>
          <p:nvPr>
            <p:ph type="sldNum" sz="quarter" idx="12"/>
          </p:nvPr>
        </p:nvSpPr>
        <p:spPr/>
        <p:txBody>
          <a:bodyPr/>
          <a:lstStyle/>
          <a:p>
            <a:fld id="{FF3034EF-BFAE-4255-A656-297DAB7FEC3B}" type="slidenum">
              <a:rPr lang="es-CO" smtClean="0"/>
              <a:t>61</a:t>
            </a:fld>
            <a:endParaRPr lang="es-CO"/>
          </a:p>
        </p:txBody>
      </p:sp>
    </p:spTree>
    <p:extLst>
      <p:ext uri="{BB962C8B-B14F-4D97-AF65-F5344CB8AC3E}">
        <p14:creationId xmlns:p14="http://schemas.microsoft.com/office/powerpoint/2010/main" val="890510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62</a:t>
            </a:fld>
            <a:endParaRPr lang="es-CO"/>
          </a:p>
        </p:txBody>
      </p:sp>
      <p:pic>
        <p:nvPicPr>
          <p:cNvPr id="3074" name="Picture 2" descr="Resultado de imagen para jedi white h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2028825"/>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dark s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0" y="1944687"/>
            <a:ext cx="5734050" cy="359092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12129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63</a:t>
            </a:fld>
            <a:endParaRPr lang="es-CO"/>
          </a:p>
        </p:txBody>
      </p:sp>
      <p:pic>
        <p:nvPicPr>
          <p:cNvPr id="6146" name="Picture 2" descr="Resultado de imagen para hacker in jai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900" y="2038350"/>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494193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64</a:t>
            </a:fld>
            <a:endParaRPr lang="es-CO"/>
          </a:p>
        </p:txBody>
      </p:sp>
      <p:pic>
        <p:nvPicPr>
          <p:cNvPr id="5" name="Imagen 4">
            <a:hlinkClick r:id="rId2"/>
            <a:extLst>
              <a:ext uri="{FF2B5EF4-FFF2-40B4-BE49-F238E27FC236}">
                <a16:creationId xmlns:a16="http://schemas.microsoft.com/office/drawing/2014/main" id="{8F51F6D4-2C38-4A92-86F9-373CE7AD541E}"/>
              </a:ext>
            </a:extLst>
          </p:cNvPr>
          <p:cNvPicPr>
            <a:picLocks noChangeAspect="1"/>
          </p:cNvPicPr>
          <p:nvPr/>
        </p:nvPicPr>
        <p:blipFill>
          <a:blip r:embed="rId3"/>
          <a:stretch>
            <a:fillRect/>
          </a:stretch>
        </p:blipFill>
        <p:spPr>
          <a:xfrm>
            <a:off x="237081" y="2324070"/>
            <a:ext cx="5466667" cy="3685714"/>
          </a:xfrm>
          <a:prstGeom prst="rect">
            <a:avLst/>
          </a:prstGeom>
        </p:spPr>
      </p:pic>
      <p:sp>
        <p:nvSpPr>
          <p:cNvPr id="6" name="CuadroTexto 5">
            <a:extLst>
              <a:ext uri="{FF2B5EF4-FFF2-40B4-BE49-F238E27FC236}">
                <a16:creationId xmlns:a16="http://schemas.microsoft.com/office/drawing/2014/main" id="{BFE8B100-0346-48B4-BC8C-D96A4A92CCD7}"/>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pic>
        <p:nvPicPr>
          <p:cNvPr id="1026" name="Picture 2" descr="Resultado de imagen para owasp">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6850" y="2776451"/>
            <a:ext cx="6020138" cy="2132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092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una técnica que se aprovecha del protocolo TCP/IP</a:t>
            </a:r>
          </a:p>
          <a:p>
            <a:pPr marL="0" indent="0" algn="ctr">
              <a:buNone/>
            </a:pPr>
            <a:endParaRPr lang="es-CO" sz="4400" dirty="0">
              <a:solidFill>
                <a:schemeClr val="bg1"/>
              </a:solidFill>
              <a:latin typeface="Berlin Sans FB Demi" panose="020E0802020502020306" pitchFamily="34" charset="0"/>
            </a:endParaRPr>
          </a:p>
        </p:txBody>
      </p:sp>
      <p:pic>
        <p:nvPicPr>
          <p:cNvPr id="1026" name="Picture 2" descr="http://img-17.ccm2.net/a2EYYWdgBJRx-sReaJSj9VLvNsk=/a54368dd80a8417f9a7968abac3add33/ccm-encyclopedia/internet-images-encaps.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3944369"/>
            <a:ext cx="246697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857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una IP con la finalidad de obtener acceso a otros </a:t>
            </a:r>
          </a:p>
          <a:p>
            <a:pPr algn="ctr"/>
            <a:r>
              <a:rPr lang="es-CO" sz="4400" dirty="0">
                <a:solidFill>
                  <a:schemeClr val="bg1"/>
                </a:solidFill>
                <a:latin typeface="Berlin Sans FB Demi" panose="020E0802020502020306" pitchFamily="34" charset="0"/>
              </a:rPr>
              <a:t>Se podría aplicar en un ataque en </a:t>
            </a:r>
            <a:r>
              <a:rPr lang="es-CO" sz="4400" dirty="0" err="1">
                <a:solidFill>
                  <a:schemeClr val="bg1"/>
                </a:solidFill>
                <a:latin typeface="Berlin Sans FB Demi" panose="020E0802020502020306" pitchFamily="34" charset="0"/>
              </a:rPr>
              <a:t>man</a:t>
            </a:r>
            <a:r>
              <a:rPr lang="es-CO" sz="4400" dirty="0">
                <a:solidFill>
                  <a:schemeClr val="bg1"/>
                </a:solidFill>
                <a:latin typeface="Berlin Sans FB Demi" panose="020E0802020502020306" pitchFamily="34" charset="0"/>
              </a:rPr>
              <a:t> in </a:t>
            </a:r>
            <a:r>
              <a:rPr lang="es-CO" sz="4400" dirty="0" err="1">
                <a:solidFill>
                  <a:schemeClr val="bg1"/>
                </a:solidFill>
                <a:latin typeface="Berlin Sans FB Demi" panose="020E0802020502020306" pitchFamily="34" charset="0"/>
              </a:rPr>
              <a:t>the</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middle</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666208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67</a:t>
            </a:fld>
            <a:endParaRPr lang="es-CO" dirty="0"/>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8" name="Picture 2" descr="Resultado de imagen para man in the midd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8444" y="3503927"/>
            <a:ext cx="4312449" cy="24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64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68</a:t>
            </a:fld>
            <a:endParaRPr lang="es-CO" dirty="0"/>
          </a:p>
        </p:txBody>
      </p:sp>
      <p:sp>
        <p:nvSpPr>
          <p:cNvPr id="7" name="Marcador de contenido 2"/>
          <p:cNvSpPr txBox="1">
            <a:spLocks/>
          </p:cNvSpPr>
          <p:nvPr/>
        </p:nvSpPr>
        <p:spPr>
          <a:xfrm>
            <a:off x="-2278943" y="1429768"/>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p:cNvPicPr>
            <a:picLocks noChangeAspect="1"/>
          </p:cNvPicPr>
          <p:nvPr/>
        </p:nvPicPr>
        <p:blipFill>
          <a:blip r:embed="rId2"/>
          <a:stretch>
            <a:fillRect/>
          </a:stretch>
        </p:blipFill>
        <p:spPr>
          <a:xfrm>
            <a:off x="5967413" y="335524"/>
            <a:ext cx="5386387" cy="6020826"/>
          </a:xfrm>
          <a:prstGeom prst="rect">
            <a:avLst/>
          </a:prstGeom>
        </p:spPr>
      </p:pic>
    </p:spTree>
    <p:extLst>
      <p:ext uri="{BB962C8B-B14F-4D97-AF65-F5344CB8AC3E}">
        <p14:creationId xmlns:p14="http://schemas.microsoft.com/office/powerpoint/2010/main" val="2634257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69</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641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CEB4DD-D7BD-4F59-84B0-6878BAF3CD23}"/>
              </a:ext>
            </a:extLst>
          </p:cNvPr>
          <p:cNvSpPr>
            <a:spLocks noGrp="1"/>
          </p:cNvSpPr>
          <p:nvPr>
            <p:ph type="sldNum" sz="quarter" idx="12"/>
          </p:nvPr>
        </p:nvSpPr>
        <p:spPr/>
        <p:txBody>
          <a:bodyPr/>
          <a:lstStyle/>
          <a:p>
            <a:fld id="{FF3034EF-BFAE-4255-A656-297DAB7FEC3B}" type="slidenum">
              <a:rPr lang="es-CO" smtClean="0"/>
              <a:t>70</a:t>
            </a:fld>
            <a:endParaRPr lang="es-CO"/>
          </a:p>
        </p:txBody>
      </p:sp>
      <p:pic>
        <p:nvPicPr>
          <p:cNvPr id="5" name="Imagen 4">
            <a:extLst>
              <a:ext uri="{FF2B5EF4-FFF2-40B4-BE49-F238E27FC236}">
                <a16:creationId xmlns:a16="http://schemas.microsoft.com/office/drawing/2014/main" id="{2BCC26A5-0E60-43EB-990F-42FE51ED93A2}"/>
              </a:ext>
            </a:extLst>
          </p:cNvPr>
          <p:cNvPicPr>
            <a:picLocks noChangeAspect="1"/>
          </p:cNvPicPr>
          <p:nvPr/>
        </p:nvPicPr>
        <p:blipFill>
          <a:blip r:embed="rId2"/>
          <a:stretch>
            <a:fillRect/>
          </a:stretch>
        </p:blipFill>
        <p:spPr>
          <a:xfrm>
            <a:off x="5807784" y="1008121"/>
            <a:ext cx="4437483" cy="5030729"/>
          </a:xfrm>
          <a:prstGeom prst="rect">
            <a:avLst/>
          </a:prstGeom>
        </p:spPr>
      </p:pic>
      <p:sp>
        <p:nvSpPr>
          <p:cNvPr id="7" name="Marcador de contenido 2">
            <a:extLst>
              <a:ext uri="{FF2B5EF4-FFF2-40B4-BE49-F238E27FC236}">
                <a16:creationId xmlns:a16="http://schemas.microsoft.com/office/drawing/2014/main" id="{B2121A3F-ED32-46F2-B423-C1E42E7F8D1C}"/>
              </a:ext>
            </a:extLst>
          </p:cNvPr>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70589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71</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498306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6094569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72</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3072110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73</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8028718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4mwbFwf4yVs"/>
          <p:cNvPicPr>
            <a:picLocks noGrp="1" noRot="1" noChangeAspect="1"/>
          </p:cNvPicPr>
          <p:nvPr>
            <p:ph idx="1"/>
            <a:videoFile r:link="rId1"/>
          </p:nvPr>
        </p:nvPicPr>
        <p:blipFill>
          <a:blip r:embed="rId3"/>
          <a:stretch>
            <a:fillRect/>
          </a:stretch>
        </p:blipFill>
        <p:spPr>
          <a:xfrm>
            <a:off x="365760" y="222193"/>
            <a:ext cx="11460479" cy="644651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74</a:t>
            </a:fld>
            <a:endParaRPr lang="es-CO"/>
          </a:p>
        </p:txBody>
      </p:sp>
    </p:spTree>
    <p:extLst>
      <p:ext uri="{BB962C8B-B14F-4D97-AF65-F5344CB8AC3E}">
        <p14:creationId xmlns:p14="http://schemas.microsoft.com/office/powerpoint/2010/main" val="94967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“Secuestrar los servidores DNS con el propósito de redirigir el tráfico de ciertas URL al equipo atacante”</a:t>
            </a:r>
          </a:p>
          <a:p>
            <a:pPr marL="0" indent="0" algn="ctr">
              <a:buNone/>
            </a:pPr>
            <a:r>
              <a:rPr lang="es-CO" sz="4400" dirty="0">
                <a:solidFill>
                  <a:schemeClr val="bg1"/>
                </a:solidFill>
                <a:latin typeface="Berlin Sans FB Demi" panose="020E0802020502020306" pitchFamily="34" charset="0"/>
              </a:rPr>
              <a:t>Se podría decir que es un derivado del </a:t>
            </a:r>
            <a:r>
              <a:rPr lang="es-CO" sz="4400" dirty="0" err="1">
                <a:solidFill>
                  <a:schemeClr val="bg1"/>
                </a:solidFill>
                <a:latin typeface="Berlin Sans FB Demi" panose="020E0802020502020306" pitchFamily="34" charset="0"/>
              </a:rPr>
              <a:t>phishing</a:t>
            </a:r>
            <a:r>
              <a:rPr lang="es-CO" sz="4400" dirty="0">
                <a:solidFill>
                  <a:schemeClr val="bg1"/>
                </a:solidFill>
                <a:latin typeface="Berlin Sans FB Demi" panose="020E0802020502020306" pitchFamily="34" charset="0"/>
              </a:rPr>
              <a:t>, pero, es más potente</a:t>
            </a:r>
          </a:p>
        </p:txBody>
      </p:sp>
    </p:spTree>
    <p:extLst>
      <p:ext uri="{BB962C8B-B14F-4D97-AF65-F5344CB8AC3E}">
        <p14:creationId xmlns:p14="http://schemas.microsoft.com/office/powerpoint/2010/main" val="4054277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76</a:t>
            </a:fld>
            <a:endParaRPr lang="es-CO"/>
          </a:p>
        </p:txBody>
      </p:sp>
      <p:pic>
        <p:nvPicPr>
          <p:cNvPr id="5" name="Imagen 4"/>
          <p:cNvPicPr>
            <a:picLocks noChangeAspect="1"/>
          </p:cNvPicPr>
          <p:nvPr/>
        </p:nvPicPr>
        <p:blipFill>
          <a:blip r:embed="rId2"/>
          <a:stretch>
            <a:fillRect/>
          </a:stretch>
        </p:blipFill>
        <p:spPr>
          <a:xfrm>
            <a:off x="250685" y="1845732"/>
            <a:ext cx="11712396" cy="2709333"/>
          </a:xfrm>
          <a:prstGeom prst="rect">
            <a:avLst/>
          </a:prstGeom>
          <a:effectLst>
            <a:innerShdw blurRad="114300">
              <a:prstClr val="black"/>
            </a:innerShdw>
          </a:effectLst>
        </p:spPr>
      </p:pic>
    </p:spTree>
    <p:extLst>
      <p:ext uri="{BB962C8B-B14F-4D97-AF65-F5344CB8AC3E}">
        <p14:creationId xmlns:p14="http://schemas.microsoft.com/office/powerpoint/2010/main" val="145925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77</a:t>
            </a:fld>
            <a:endParaRPr lang="es-CO"/>
          </a:p>
        </p:txBody>
      </p:sp>
      <p:pic>
        <p:nvPicPr>
          <p:cNvPr id="1026" name="Picture 2" descr="Resultado de imagen para how pharming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222" y="-9240"/>
            <a:ext cx="5214446" cy="686724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7753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78</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r>
              <a:rPr lang="es-CO" sz="4400" u="sng" dirty="0">
                <a:solidFill>
                  <a:schemeClr val="bg1"/>
                </a:solidFill>
                <a:latin typeface="Berlin Sans FB Demi" panose="020E0802020502020306" pitchFamily="34" charset="0"/>
              </a:rPr>
              <a:t> local</a:t>
            </a:r>
          </a:p>
          <a:p>
            <a:pPr marL="0" indent="0" algn="ctr">
              <a:buNone/>
            </a:pPr>
            <a:r>
              <a:rPr lang="es-CO" sz="2400" dirty="0">
                <a:solidFill>
                  <a:schemeClr val="bg1"/>
                </a:solidFill>
                <a:latin typeface="Berlin Sans FB Demi" panose="020E0802020502020306" pitchFamily="34" charset="0"/>
              </a:rPr>
              <a:t>Windows 10</a:t>
            </a:r>
          </a:p>
          <a:p>
            <a:pPr marL="0" indent="0" algn="ctr">
              <a:buNone/>
            </a:pPr>
            <a:r>
              <a:rPr lang="es-CO" sz="2400" dirty="0">
                <a:solidFill>
                  <a:schemeClr val="bg1"/>
                </a:solidFill>
                <a:latin typeface="Berlin Sans FB Demi" panose="020E0802020502020306" pitchFamily="34" charset="0"/>
              </a:rPr>
              <a:t>C:\Windows\System32\drivers\etc\hosts</a:t>
            </a:r>
          </a:p>
          <a:p>
            <a:pPr marL="0" indent="0" algn="ctr">
              <a:buNone/>
            </a:pPr>
            <a:r>
              <a:rPr lang="es-CO" sz="2400" dirty="0">
                <a:solidFill>
                  <a:schemeClr val="bg1"/>
                </a:solidFill>
                <a:latin typeface="Berlin Sans FB Demi" panose="020E0802020502020306" pitchFamily="34" charset="0"/>
              </a:rPr>
              <a:t>Linux</a:t>
            </a:r>
          </a:p>
          <a:p>
            <a:pPr marL="0" indent="0" algn="ctr">
              <a:buNone/>
            </a:pPr>
            <a:r>
              <a:rPr lang="es-CO" sz="2400" dirty="0">
                <a:solidFill>
                  <a:schemeClr val="bg1"/>
                </a:solidFill>
                <a:latin typeface="Berlin Sans FB Demi" panose="020E0802020502020306" pitchFamily="34" charset="0"/>
              </a:rPr>
              <a:t>/</a:t>
            </a:r>
            <a:r>
              <a:rPr lang="es-CO" sz="2400" dirty="0" err="1">
                <a:solidFill>
                  <a:schemeClr val="bg1"/>
                </a:solidFill>
                <a:latin typeface="Berlin Sans FB Demi" panose="020E0802020502020306" pitchFamily="34" charset="0"/>
              </a:rPr>
              <a:t>etc</a:t>
            </a:r>
            <a:r>
              <a:rPr lang="es-CO" sz="2400" dirty="0">
                <a:solidFill>
                  <a:schemeClr val="bg1"/>
                </a:solidFill>
                <a:latin typeface="Berlin Sans FB Demi" panose="020E0802020502020306" pitchFamily="34" charset="0"/>
              </a:rPr>
              <a:t>/hosts</a:t>
            </a:r>
          </a:p>
        </p:txBody>
      </p:sp>
      <p:pic>
        <p:nvPicPr>
          <p:cNvPr id="8" name="Imagen 7"/>
          <p:cNvPicPr>
            <a:picLocks noChangeAspect="1"/>
          </p:cNvPicPr>
          <p:nvPr/>
        </p:nvPicPr>
        <p:blipFill>
          <a:blip r:embed="rId2"/>
          <a:stretch>
            <a:fillRect/>
          </a:stretch>
        </p:blipFill>
        <p:spPr>
          <a:xfrm>
            <a:off x="6622003" y="106594"/>
            <a:ext cx="5003952" cy="3309937"/>
          </a:xfrm>
          <a:prstGeom prst="rect">
            <a:avLst/>
          </a:prstGeom>
        </p:spPr>
      </p:pic>
      <p:pic>
        <p:nvPicPr>
          <p:cNvPr id="9" name="Imagen 8"/>
          <p:cNvPicPr>
            <a:picLocks noChangeAspect="1"/>
          </p:cNvPicPr>
          <p:nvPr/>
        </p:nvPicPr>
        <p:blipFill>
          <a:blip r:embed="rId3"/>
          <a:stretch>
            <a:fillRect/>
          </a:stretch>
        </p:blipFill>
        <p:spPr>
          <a:xfrm>
            <a:off x="6622003" y="3566159"/>
            <a:ext cx="4866186" cy="3226421"/>
          </a:xfrm>
          <a:prstGeom prst="rect">
            <a:avLst/>
          </a:prstGeom>
        </p:spPr>
      </p:pic>
    </p:spTree>
    <p:extLst>
      <p:ext uri="{BB962C8B-B14F-4D97-AF65-F5344CB8AC3E}">
        <p14:creationId xmlns:p14="http://schemas.microsoft.com/office/powerpoint/2010/main" val="2699973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79</a:t>
            </a:fld>
            <a:endParaRPr lang="es-CO"/>
          </a:p>
        </p:txBody>
      </p:sp>
      <p:sp>
        <p:nvSpPr>
          <p:cNvPr id="5" name="CuadroTexto 4"/>
          <p:cNvSpPr txBox="1"/>
          <p:nvPr/>
        </p:nvSpPr>
        <p:spPr>
          <a:xfrm>
            <a:off x="0" y="104775"/>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755774"/>
            <a:ext cx="4447309" cy="38914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Drive-</a:t>
            </a:r>
            <a:r>
              <a:rPr lang="es-CO" sz="4400" u="sng" dirty="0" err="1">
                <a:solidFill>
                  <a:schemeClr val="bg1"/>
                </a:solidFill>
                <a:latin typeface="Berlin Sans FB Demi" panose="020E0802020502020306" pitchFamily="34" charset="0"/>
              </a:rPr>
              <a:t>by</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 ataque dirigido contra los servidores DNS de la víctima”</a:t>
            </a:r>
          </a:p>
        </p:txBody>
      </p:sp>
      <p:pic>
        <p:nvPicPr>
          <p:cNvPr id="3074" name="Picture 2" descr="Resultado de imagen para router phar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1755774"/>
            <a:ext cx="6057900" cy="460057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5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80</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Mail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la identidad de un correo electrónico.”</a:t>
            </a:r>
          </a:p>
          <a:p>
            <a:pPr marL="0" indent="0" algn="ctr">
              <a:buNone/>
            </a:pPr>
            <a:r>
              <a:rPr lang="es-CO" sz="4400" dirty="0">
                <a:solidFill>
                  <a:schemeClr val="bg1"/>
                </a:solidFill>
                <a:latin typeface="Berlin Sans FB Demi" panose="020E0802020502020306" pitchFamily="34" charset="0"/>
              </a:rPr>
              <a:t>Tiene como finalidad obtener información sensible o propagar malware mediante archivos adjuntos</a:t>
            </a:r>
          </a:p>
          <a:p>
            <a:pPr marL="0" indent="0" algn="ctr">
              <a:buNone/>
            </a:pPr>
            <a:r>
              <a:rPr lang="es-CO" sz="4400" dirty="0">
                <a:solidFill>
                  <a:schemeClr val="bg1"/>
                </a:solidFill>
                <a:latin typeface="Berlin Sans FB Demi" panose="020E0802020502020306" pitchFamily="34" charset="0"/>
              </a:rPr>
              <a:t>SET -  </a:t>
            </a:r>
            <a:r>
              <a:rPr lang="es-CO" sz="4400" dirty="0" err="1">
                <a:solidFill>
                  <a:schemeClr val="bg1"/>
                </a:solidFill>
                <a:latin typeface="Berlin Sans FB Demi" panose="020E0802020502020306" pitchFamily="34" charset="0"/>
              </a:rPr>
              <a:t>tool</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306233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81</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p>
          <a:p>
            <a:pPr marL="0" indent="0" algn="ctr">
              <a:buNone/>
            </a:pPr>
            <a:r>
              <a:rPr lang="es-CO" sz="4400" dirty="0">
                <a:solidFill>
                  <a:schemeClr val="bg1"/>
                </a:solidFill>
                <a:latin typeface="Berlin Sans FB Demi" panose="020E0802020502020306" pitchFamily="34" charset="0"/>
              </a:rPr>
              <a:t>Usualmente se utiliza con Mail </a:t>
            </a:r>
            <a:r>
              <a:rPr lang="es-CO" sz="4400" dirty="0" err="1">
                <a:solidFill>
                  <a:schemeClr val="bg1"/>
                </a:solidFill>
                <a:latin typeface="Berlin Sans FB Demi" panose="020E0802020502020306" pitchFamily="34" charset="0"/>
              </a:rPr>
              <a:t>Spoofing</a:t>
            </a:r>
            <a:r>
              <a:rPr lang="es-CO" sz="4400" dirty="0">
                <a:solidFill>
                  <a:schemeClr val="bg1"/>
                </a:solidFill>
                <a:latin typeface="Berlin Sans FB Demi" panose="020E0802020502020306" pitchFamily="34" charset="0"/>
              </a:rPr>
              <a:t> (spam) en la cual se invita al usuario a visitar una página maliciosa o a un sitio para obtener información sensible. </a:t>
            </a:r>
          </a:p>
        </p:txBody>
      </p:sp>
    </p:spTree>
    <p:extLst>
      <p:ext uri="{BB962C8B-B14F-4D97-AF65-F5344CB8AC3E}">
        <p14:creationId xmlns:p14="http://schemas.microsoft.com/office/powerpoint/2010/main" val="17296801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82</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Revisar la URL de la página. </a:t>
            </a:r>
          </a:p>
          <a:p>
            <a:pPr algn="ctr"/>
            <a:r>
              <a:rPr lang="es-CO" sz="4400" dirty="0">
                <a:solidFill>
                  <a:schemeClr val="bg1"/>
                </a:solidFill>
                <a:latin typeface="Berlin Sans FB Demi" panose="020E0802020502020306" pitchFamily="34" charset="0"/>
              </a:rPr>
              <a:t>Revisar el código fuente HTML o JS.</a:t>
            </a:r>
          </a:p>
          <a:p>
            <a:pPr algn="ctr"/>
            <a:r>
              <a:rPr lang="es-CO" sz="4400" dirty="0">
                <a:solidFill>
                  <a:schemeClr val="bg1"/>
                </a:solidFill>
                <a:latin typeface="Berlin Sans FB Demi" panose="020E0802020502020306" pitchFamily="34" charset="0"/>
              </a:rPr>
              <a:t>Tener cuidado con las URL acortadas.</a:t>
            </a:r>
          </a:p>
        </p:txBody>
      </p:sp>
    </p:spTree>
    <p:extLst>
      <p:ext uri="{BB962C8B-B14F-4D97-AF65-F5344CB8AC3E}">
        <p14:creationId xmlns:p14="http://schemas.microsoft.com/office/powerpoint/2010/main" val="3589830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83</a:t>
            </a:fld>
            <a:endParaRPr lang="es-CO"/>
          </a:p>
        </p:txBody>
      </p:sp>
      <p:pic>
        <p:nvPicPr>
          <p:cNvPr id="5" name="Imagen 4">
            <a:hlinkClick r:id="rId2"/>
          </p:cNvPr>
          <p:cNvPicPr>
            <a:picLocks noChangeAspect="1"/>
          </p:cNvPicPr>
          <p:nvPr/>
        </p:nvPicPr>
        <p:blipFill>
          <a:blip r:embed="rId3"/>
          <a:stretch>
            <a:fillRect/>
          </a:stretch>
        </p:blipFill>
        <p:spPr>
          <a:xfrm>
            <a:off x="3391593" y="396450"/>
            <a:ext cx="5510646" cy="5901220"/>
          </a:xfrm>
          <a:prstGeom prst="rect">
            <a:avLst/>
          </a:prstGeom>
          <a:effectLst>
            <a:innerShdw blurRad="114300">
              <a:prstClr val="black"/>
            </a:innerShdw>
          </a:effectLst>
        </p:spPr>
      </p:pic>
    </p:spTree>
    <p:extLst>
      <p:ext uri="{BB962C8B-B14F-4D97-AF65-F5344CB8AC3E}">
        <p14:creationId xmlns:p14="http://schemas.microsoft.com/office/powerpoint/2010/main" val="7478776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TqZ_73YNJJ8"/>
          <p:cNvPicPr>
            <a:picLocks noGrp="1" noRot="1" noChangeAspect="1"/>
          </p:cNvPicPr>
          <p:nvPr>
            <p:ph idx="1"/>
            <a:videoFile r:link="rId1"/>
          </p:nvPr>
        </p:nvPicPr>
        <p:blipFill>
          <a:blip r:embed="rId3"/>
          <a:stretch>
            <a:fillRect/>
          </a:stretch>
        </p:blipFill>
        <p:spPr>
          <a:xfrm>
            <a:off x="443345" y="154304"/>
            <a:ext cx="11311776" cy="636287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84</a:t>
            </a:fld>
            <a:endParaRPr lang="es-CO"/>
          </a:p>
        </p:txBody>
      </p:sp>
    </p:spTree>
    <p:extLst>
      <p:ext uri="{BB962C8B-B14F-4D97-AF65-F5344CB8AC3E}">
        <p14:creationId xmlns:p14="http://schemas.microsoft.com/office/powerpoint/2010/main" val="3755209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85</a:t>
            </a:fld>
            <a:endParaRPr lang="es-CO"/>
          </a:p>
        </p:txBody>
      </p:sp>
      <p:pic>
        <p:nvPicPr>
          <p:cNvPr id="4098"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4700"/>
            <a:ext cx="6368673" cy="494442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firefox phis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175" y="554700"/>
            <a:ext cx="5911545" cy="29526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Rectángulo 5"/>
          <p:cNvSpPr/>
          <p:nvPr/>
        </p:nvSpPr>
        <p:spPr>
          <a:xfrm>
            <a:off x="6819318" y="4133891"/>
            <a:ext cx="1059906" cy="707886"/>
          </a:xfrm>
          <a:prstGeom prst="rect">
            <a:avLst/>
          </a:prstGeom>
        </p:spPr>
        <p:txBody>
          <a:bodyPr wrap="none">
            <a:spAutoFit/>
          </a:bodyPr>
          <a:lstStyle/>
          <a:p>
            <a:r>
              <a:rPr lang="es-CO" sz="4000" u="sng" dirty="0">
                <a:solidFill>
                  <a:schemeClr val="bg1"/>
                </a:solidFill>
                <a:latin typeface="Berlin Sans FB Demi" panose="020E0802020502020306" pitchFamily="34" charset="0"/>
                <a:hlinkClick r:id="rId4"/>
              </a:rPr>
              <a:t>link</a:t>
            </a:r>
            <a:endParaRPr lang="es-CO" dirty="0"/>
          </a:p>
        </p:txBody>
      </p:sp>
    </p:spTree>
    <p:extLst>
      <p:ext uri="{BB962C8B-B14F-4D97-AF65-F5344CB8AC3E}">
        <p14:creationId xmlns:p14="http://schemas.microsoft.com/office/powerpoint/2010/main" val="10863022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86</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a:extLst>
              <a:ext uri="{FF2B5EF4-FFF2-40B4-BE49-F238E27FC236}">
                <a16:creationId xmlns:a16="http://schemas.microsoft.com/office/drawing/2014/main" id="{1ABAC654-BF8F-488E-9A0C-65D0F166EC86}"/>
              </a:ext>
            </a:extLst>
          </p:cNvPr>
          <p:cNvPicPr>
            <a:picLocks noChangeAspect="1"/>
          </p:cNvPicPr>
          <p:nvPr/>
        </p:nvPicPr>
        <p:blipFill>
          <a:blip r:embed="rId3"/>
          <a:stretch>
            <a:fillRect/>
          </a:stretch>
        </p:blipFill>
        <p:spPr>
          <a:xfrm>
            <a:off x="536815" y="1879482"/>
            <a:ext cx="3810741" cy="4476868"/>
          </a:xfrm>
          <a:prstGeom prst="rect">
            <a:avLst/>
          </a:prstGeom>
          <a:effectLst>
            <a:innerShdw blurRad="114300">
              <a:prstClr val="black"/>
            </a:innerShdw>
          </a:effectLst>
        </p:spPr>
      </p:pic>
      <p:pic>
        <p:nvPicPr>
          <p:cNvPr id="9" name="Imagen 8">
            <a:extLst>
              <a:ext uri="{FF2B5EF4-FFF2-40B4-BE49-F238E27FC236}">
                <a16:creationId xmlns:a16="http://schemas.microsoft.com/office/drawing/2014/main" id="{BBF6977B-A25B-49FF-BED2-A04708DD928A}"/>
              </a:ext>
            </a:extLst>
          </p:cNvPr>
          <p:cNvPicPr>
            <a:picLocks noChangeAspect="1"/>
          </p:cNvPicPr>
          <p:nvPr/>
        </p:nvPicPr>
        <p:blipFill>
          <a:blip r:embed="rId4"/>
          <a:stretch>
            <a:fillRect/>
          </a:stretch>
        </p:blipFill>
        <p:spPr>
          <a:xfrm>
            <a:off x="4857548" y="1879482"/>
            <a:ext cx="3172548" cy="4456545"/>
          </a:xfrm>
          <a:prstGeom prst="rect">
            <a:avLst/>
          </a:prstGeom>
          <a:effectLst>
            <a:innerShdw blurRad="114300">
              <a:prstClr val="black"/>
            </a:innerShdw>
          </a:effectLst>
        </p:spPr>
      </p:pic>
      <p:pic>
        <p:nvPicPr>
          <p:cNvPr id="5" name="Imagen 4">
            <a:hlinkClick r:id="rId5"/>
          </p:cNvPr>
          <p:cNvPicPr>
            <a:picLocks noChangeAspect="1"/>
          </p:cNvPicPr>
          <p:nvPr/>
        </p:nvPicPr>
        <p:blipFill>
          <a:blip r:embed="rId6"/>
          <a:stretch>
            <a:fillRect/>
          </a:stretch>
        </p:blipFill>
        <p:spPr>
          <a:xfrm>
            <a:off x="8493500" y="1879482"/>
            <a:ext cx="2860300" cy="4476868"/>
          </a:xfrm>
          <a:prstGeom prst="rect">
            <a:avLst/>
          </a:prstGeom>
          <a:effectLst>
            <a:innerShdw blurRad="114300">
              <a:prstClr val="black"/>
            </a:innerShdw>
          </a:effectLst>
        </p:spPr>
      </p:pic>
      <p:sp>
        <p:nvSpPr>
          <p:cNvPr id="7" name="CuadroTexto 6"/>
          <p:cNvSpPr txBox="1"/>
          <p:nvPr/>
        </p:nvSpPr>
        <p:spPr>
          <a:xfrm>
            <a:off x="1202026" y="6277302"/>
            <a:ext cx="1524000" cy="523220"/>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hlinkClick r:id="rId7"/>
              </a:rPr>
              <a:t>LINK</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38932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87</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phishing</a:t>
            </a:r>
          </a:p>
          <a:p>
            <a:pPr marL="0" indent="0" algn="ctr">
              <a:buNone/>
            </a:pPr>
            <a:r>
              <a:rPr lang="es-CO" sz="4400" dirty="0">
                <a:solidFill>
                  <a:schemeClr val="bg1"/>
                </a:solidFill>
                <a:latin typeface="Berlin Sans FB Demi" panose="020E0802020502020306" pitchFamily="34" charset="0"/>
              </a:rPr>
              <a:t>“Es un ataque de phishing más dirigido a un objetivo”; se realiza con la finalidad de obtener información sensible. </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837475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88</a:t>
            </a:fld>
            <a:endParaRPr lang="es-CO"/>
          </a:p>
        </p:txBody>
      </p:sp>
      <p:pic>
        <p:nvPicPr>
          <p:cNvPr id="1026" name="Picture 2" descr="Resultado de imagen para carbanak">
            <a:hlinkClick r:id="rId2"/>
            <a:extLst>
              <a:ext uri="{FF2B5EF4-FFF2-40B4-BE49-F238E27FC236}">
                <a16:creationId xmlns:a16="http://schemas.microsoft.com/office/drawing/2014/main" id="{D32A37FD-A568-4B11-B26D-A99995548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54" y="685042"/>
            <a:ext cx="9074092" cy="567130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3084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89</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ARP (</a:t>
            </a:r>
            <a:r>
              <a:rPr lang="es-CO" sz="4400" dirty="0" err="1">
                <a:solidFill>
                  <a:schemeClr val="bg1"/>
                </a:solidFill>
                <a:latin typeface="Berlin Sans FB Demi" panose="020E0802020502020306" pitchFamily="34" charset="0"/>
              </a:rPr>
              <a:t>Address</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Resolution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Protocol</a:t>
            </a:r>
            <a:r>
              <a:rPr lang="es-CO" sz="4400" dirty="0">
                <a:solidFill>
                  <a:schemeClr val="bg1"/>
                </a:solidFill>
                <a:latin typeface="Berlin Sans FB Demi" panose="020E0802020502020306" pitchFamily="34" charset="0"/>
              </a:rPr>
              <a:t>), es un protocolo de red encargado de asociar la IP de un dispositivo con la MAC de su tarjeta de red.</a:t>
            </a:r>
          </a:p>
          <a:p>
            <a:pPr algn="ctr"/>
            <a:r>
              <a:rPr lang="es-CO" sz="4400" dirty="0">
                <a:solidFill>
                  <a:schemeClr val="bg1"/>
                </a:solidFill>
                <a:latin typeface="Berlin Sans FB Demi" panose="020E0802020502020306" pitchFamily="34" charset="0"/>
              </a:rPr>
              <a:t>DNS (</a:t>
            </a:r>
            <a:r>
              <a:rPr lang="es-CO" sz="4400" dirty="0" err="1">
                <a:solidFill>
                  <a:schemeClr val="bg1"/>
                </a:solidFill>
                <a:latin typeface="Berlin Sans FB Demi" panose="020E0802020502020306" pitchFamily="34" charset="0"/>
              </a:rPr>
              <a:t>Domain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Name</a:t>
            </a:r>
            <a:r>
              <a:rPr lang="es-CO" sz="4400" dirty="0">
                <a:solidFill>
                  <a:schemeClr val="bg1"/>
                </a:solidFill>
                <a:latin typeface="Berlin Sans FB Demi" panose="020E0802020502020306" pitchFamily="34" charset="0"/>
              </a:rPr>
              <a:t> Server), es un protocolo que asocia las direcciones IP de los dispositivos con los nombre de dominio. </a:t>
            </a:r>
          </a:p>
        </p:txBody>
      </p:sp>
    </p:spTree>
    <p:extLst>
      <p:ext uri="{BB962C8B-B14F-4D97-AF65-F5344CB8AC3E}">
        <p14:creationId xmlns:p14="http://schemas.microsoft.com/office/powerpoint/2010/main" val="3601887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90</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2000548"/>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ARP (</a:t>
            </a:r>
            <a:r>
              <a:rPr lang="es-CO" sz="2400" dirty="0" err="1">
                <a:solidFill>
                  <a:schemeClr val="bg1"/>
                </a:solidFill>
                <a:latin typeface="Berlin Sans FB Demi" panose="020E0802020502020306" pitchFamily="34" charset="0"/>
              </a:rPr>
              <a:t>Address</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Resolution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Protocol</a:t>
            </a:r>
            <a:r>
              <a:rPr lang="es-CO" sz="2400" dirty="0">
                <a:solidFill>
                  <a:schemeClr val="bg1"/>
                </a:solidFill>
                <a:latin typeface="Berlin Sans FB Demi" panose="020E0802020502020306" pitchFamily="34" charset="0"/>
              </a:rPr>
              <a:t>), es un </a:t>
            </a:r>
            <a:r>
              <a:rPr lang="es-CO" sz="2800" dirty="0">
                <a:solidFill>
                  <a:schemeClr val="bg1"/>
                </a:solidFill>
                <a:latin typeface="Berlin Sans FB Demi" panose="020E0802020502020306" pitchFamily="34" charset="0"/>
              </a:rPr>
              <a:t>protocolo</a:t>
            </a:r>
            <a:r>
              <a:rPr lang="es-CO" sz="2400" dirty="0">
                <a:solidFill>
                  <a:schemeClr val="bg1"/>
                </a:solidFill>
                <a:latin typeface="Berlin Sans FB Demi" panose="020E0802020502020306" pitchFamily="34" charset="0"/>
              </a:rPr>
              <a:t> de red encargado de asociar la IP de un dispositivo con la MAC de su tarjeta de red.</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815882"/>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“ARP </a:t>
            </a:r>
            <a:r>
              <a:rPr lang="es-CO" sz="2800" dirty="0" err="1">
                <a:solidFill>
                  <a:schemeClr val="bg1"/>
                </a:solidFill>
                <a:latin typeface="Berlin Sans FB Demi" panose="020E0802020502020306" pitchFamily="34" charset="0"/>
              </a:rPr>
              <a:t>Spoofing</a:t>
            </a:r>
            <a:r>
              <a:rPr lang="es-CO" sz="2800" dirty="0">
                <a:solidFill>
                  <a:schemeClr val="bg1"/>
                </a:solidFill>
                <a:latin typeface="Berlin Sans FB Demi" panose="020E0802020502020306" pitchFamily="34" charset="0"/>
              </a:rPr>
              <a:t> es la técnica de suplantar las direcciones MAC asociadas a una IP dentro de las tablas ARP”</a:t>
            </a:r>
            <a:endParaRPr lang="es-CO" sz="2800" dirty="0"/>
          </a:p>
        </p:txBody>
      </p:sp>
    </p:spTree>
    <p:extLst>
      <p:ext uri="{BB962C8B-B14F-4D97-AF65-F5344CB8AC3E}">
        <p14:creationId xmlns:p14="http://schemas.microsoft.com/office/powerpoint/2010/main" val="36568501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91</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1569660"/>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DNS (</a:t>
            </a:r>
            <a:r>
              <a:rPr lang="es-CO" sz="2400" dirty="0" err="1">
                <a:solidFill>
                  <a:schemeClr val="bg1"/>
                </a:solidFill>
                <a:latin typeface="Berlin Sans FB Demi" panose="020E0802020502020306" pitchFamily="34" charset="0"/>
              </a:rPr>
              <a:t>Domain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Name</a:t>
            </a:r>
            <a:r>
              <a:rPr lang="es-CO" sz="2400" dirty="0">
                <a:solidFill>
                  <a:schemeClr val="bg1"/>
                </a:solidFill>
                <a:latin typeface="Berlin Sans FB Demi" panose="020E0802020502020306" pitchFamily="34" charset="0"/>
              </a:rPr>
              <a:t> Server), es un protocolo que asocia las direcciones IP de los dispositivos con los nombre de dominio.</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384995"/>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“Es una técnica para suplantación de IP o de DNS.”</a:t>
            </a:r>
            <a:endParaRPr lang="es-CO" sz="2800" dirty="0"/>
          </a:p>
        </p:txBody>
      </p:sp>
      <p:pic>
        <p:nvPicPr>
          <p:cNvPr id="1026" name="Picture 2" descr="Resultado de imagen para dns spoof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7625" y="4300537"/>
            <a:ext cx="447675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25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92</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704064" y="215726"/>
            <a:ext cx="6096000" cy="646331"/>
          </a:xfrm>
          <a:prstGeom prst="rect">
            <a:avLst/>
          </a:prstGeom>
        </p:spPr>
        <p:txBody>
          <a:bodyPr>
            <a:spAutoFit/>
          </a:bodyPr>
          <a:lstStyle/>
          <a:p>
            <a:pPr algn="ctr"/>
            <a:r>
              <a:rPr lang="es-CO" sz="3600" b="1" dirty="0" smtClean="0">
                <a:solidFill>
                  <a:schemeClr val="bg1"/>
                </a:solidFill>
                <a:latin typeface="Berlin Sans FB Demi" panose="020E0802020502020306" pitchFamily="34" charset="0"/>
              </a:rPr>
              <a:t>Recordemos</a:t>
            </a:r>
            <a:endParaRPr lang="es-CO" sz="20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1555541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93</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611630"/>
            <a:ext cx="5045825" cy="4035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2" name="Imagen 1">
            <a:hlinkClick r:id="rId2"/>
            <a:extLst>
              <a:ext uri="{FF2B5EF4-FFF2-40B4-BE49-F238E27FC236}">
                <a16:creationId xmlns:a16="http://schemas.microsoft.com/office/drawing/2014/main" id="{7B868D4E-29FA-41D4-9065-C8B91F1E6D22}"/>
              </a:ext>
            </a:extLst>
          </p:cNvPr>
          <p:cNvPicPr>
            <a:picLocks noChangeAspect="1"/>
          </p:cNvPicPr>
          <p:nvPr/>
        </p:nvPicPr>
        <p:blipFill>
          <a:blip r:embed="rId3"/>
          <a:stretch>
            <a:fillRect/>
          </a:stretch>
        </p:blipFill>
        <p:spPr>
          <a:xfrm>
            <a:off x="5904149" y="1752257"/>
            <a:ext cx="5750295" cy="4079269"/>
          </a:xfrm>
          <a:prstGeom prst="rect">
            <a:avLst/>
          </a:prstGeom>
          <a:effectLst>
            <a:innerShdw blurRad="114300">
              <a:prstClr val="black"/>
            </a:innerShdw>
          </a:effectLst>
        </p:spPr>
      </p:pic>
      <p:sp>
        <p:nvSpPr>
          <p:cNvPr id="3" name="CuadroTexto 2"/>
          <p:cNvSpPr txBox="1"/>
          <p:nvPr/>
        </p:nvSpPr>
        <p:spPr>
          <a:xfrm>
            <a:off x="2726575" y="3791891"/>
            <a:ext cx="2535382" cy="461665"/>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hlinkClick r:id="rId4"/>
              </a:rPr>
              <a:t>LINK</a:t>
            </a:r>
            <a:endParaRPr lang="es-CO" sz="2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719188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894DC1-B0BC-46C6-9595-3090270814F8}"/>
              </a:ext>
            </a:extLst>
          </p:cNvPr>
          <p:cNvSpPr>
            <a:spLocks noGrp="1"/>
          </p:cNvSpPr>
          <p:nvPr>
            <p:ph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94</a:t>
            </a:fld>
            <a:endParaRPr lang="es-CO"/>
          </a:p>
        </p:txBody>
      </p:sp>
      <p:sp>
        <p:nvSpPr>
          <p:cNvPr id="5" name="CuadroTexto 4"/>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a:t>
            </a:r>
            <a:r>
              <a:rPr lang="es-CO" sz="3600" b="1" dirty="0" smtClean="0">
                <a:solidFill>
                  <a:schemeClr val="bg1"/>
                </a:solidFill>
                <a:latin typeface="Berlin Sans FB Demi" panose="020E0802020502020306" pitchFamily="34" charset="0"/>
              </a:rPr>
              <a:t>digital</a:t>
            </a: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smtClean="0">
                <a:solidFill>
                  <a:schemeClr val="bg1"/>
                </a:solidFill>
                <a:latin typeface="Berlin Sans FB Demi" panose="020E0802020502020306" pitchFamily="34" charset="0"/>
              </a:rPr>
              <a:t>“Una identificación falsa, o de otra persona”, por ejemplo, una cuenta en Instagram. </a:t>
            </a:r>
          </a:p>
          <a:p>
            <a:pPr marL="0" indent="0" algn="ctr">
              <a:buNone/>
            </a:pPr>
            <a:r>
              <a:rPr lang="es-CO" sz="4400" dirty="0" smtClean="0">
                <a:solidFill>
                  <a:schemeClr val="bg1"/>
                </a:solidFill>
                <a:latin typeface="Berlin Sans FB Demi" panose="020E0802020502020306" pitchFamily="34" charset="0"/>
              </a:rPr>
              <a:t>Veracidad</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071013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95</a:t>
            </a:fld>
            <a:endParaRPr lang="es-CO"/>
          </a:p>
        </p:txBody>
      </p:sp>
      <p:sp>
        <p:nvSpPr>
          <p:cNvPr id="5" name="CuadroTexto 4"/>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a:t>
            </a:r>
            <a:r>
              <a:rPr lang="es-CO" sz="3600" b="1" dirty="0" smtClean="0">
                <a:solidFill>
                  <a:schemeClr val="bg1"/>
                </a:solidFill>
                <a:latin typeface="Berlin Sans FB Demi" panose="020E0802020502020306" pitchFamily="34" charset="0"/>
              </a:rPr>
              <a:t>física + digital</a:t>
            </a: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smtClean="0">
                <a:solidFill>
                  <a:schemeClr val="bg1"/>
                </a:solidFill>
                <a:latin typeface="Berlin Sans FB Demi" panose="020E0802020502020306" pitchFamily="34" charset="0"/>
              </a:rPr>
              <a:t>RFID (Radio </a:t>
            </a:r>
            <a:r>
              <a:rPr lang="es-CO" sz="4400" dirty="0" err="1" smtClean="0">
                <a:solidFill>
                  <a:schemeClr val="bg1"/>
                </a:solidFill>
                <a:latin typeface="Berlin Sans FB Demi" panose="020E0802020502020306" pitchFamily="34" charset="0"/>
              </a:rPr>
              <a:t>Frequency</a:t>
            </a:r>
            <a:r>
              <a:rPr lang="es-CO" sz="4400" dirty="0" smtClean="0">
                <a:solidFill>
                  <a:schemeClr val="bg1"/>
                </a:solidFill>
                <a:latin typeface="Berlin Sans FB Demi" panose="020E0802020502020306" pitchFamily="34" charset="0"/>
              </a:rPr>
              <a:t> </a:t>
            </a:r>
            <a:r>
              <a:rPr lang="es-CO" sz="4400" dirty="0" err="1" smtClean="0">
                <a:solidFill>
                  <a:schemeClr val="bg1"/>
                </a:solidFill>
                <a:latin typeface="Berlin Sans FB Demi" panose="020E0802020502020306" pitchFamily="34" charset="0"/>
              </a:rPr>
              <a:t>Identification</a:t>
            </a:r>
            <a:r>
              <a:rPr lang="es-CO" sz="4400" dirty="0" smtClean="0">
                <a:solidFill>
                  <a:schemeClr val="bg1"/>
                </a:solidFill>
                <a:latin typeface="Berlin Sans FB Demi" panose="020E0802020502020306" pitchFamily="34" charset="0"/>
              </a:rPr>
              <a:t>). </a:t>
            </a:r>
          </a:p>
          <a:p>
            <a:pPr algn="ctr"/>
            <a:r>
              <a:rPr lang="es-CO" sz="4400" dirty="0" smtClean="0">
                <a:solidFill>
                  <a:schemeClr val="bg1"/>
                </a:solidFill>
                <a:latin typeface="Berlin Sans FB Demi" panose="020E0802020502020306" pitchFamily="34" charset="0"/>
              </a:rPr>
              <a:t>Sistema de almacenamiento y recuperación de datos remoto. </a:t>
            </a:r>
          </a:p>
          <a:p>
            <a:pPr algn="ctr"/>
            <a:r>
              <a:rPr lang="es-CO" sz="4400" dirty="0" smtClean="0">
                <a:solidFill>
                  <a:schemeClr val="bg1"/>
                </a:solidFill>
                <a:latin typeface="Berlin Sans FB Demi" panose="020E0802020502020306" pitchFamily="34" charset="0"/>
              </a:rPr>
              <a:t>Hay una conexión a corta distancia entre las tarjetas y el </a:t>
            </a:r>
            <a:r>
              <a:rPr lang="es-CO" sz="4400" dirty="0" smtClean="0">
                <a:solidFill>
                  <a:schemeClr val="bg1"/>
                </a:solidFill>
                <a:latin typeface="Berlin Sans FB Demi" panose="020E0802020502020306" pitchFamily="34" charset="0"/>
              </a:rPr>
              <a:t>lector (5 a 10 cm). </a:t>
            </a:r>
            <a:endParaRPr lang="es-CO" sz="4400" dirty="0" smtClean="0">
              <a:solidFill>
                <a:schemeClr val="bg1"/>
              </a:solidFill>
              <a:latin typeface="Berlin Sans FB Demi" panose="020E0802020502020306" pitchFamily="34" charset="0"/>
            </a:endParaRPr>
          </a:p>
          <a:p>
            <a:pPr algn="ctr"/>
            <a:r>
              <a:rPr lang="es-CO" sz="4400" dirty="0" smtClean="0">
                <a:solidFill>
                  <a:schemeClr val="bg1"/>
                </a:solidFill>
                <a:latin typeface="Berlin Sans FB Demi" panose="020E0802020502020306" pitchFamily="34" charset="0"/>
                <a:hlinkClick r:id="rId2"/>
              </a:rPr>
              <a:t>CRYPTO1</a:t>
            </a:r>
            <a:endParaRPr lang="es-CO" sz="4400" dirty="0" smtClean="0">
              <a:solidFill>
                <a:schemeClr val="bg1"/>
              </a:solidFill>
              <a:latin typeface="Berlin Sans FB Demi" panose="020E0802020502020306" pitchFamily="34" charset="0"/>
            </a:endParaRPr>
          </a:p>
          <a:p>
            <a:pPr algn="ctr"/>
            <a:r>
              <a:rPr lang="es-CO" sz="4400" dirty="0" smtClean="0">
                <a:solidFill>
                  <a:schemeClr val="bg1"/>
                </a:solidFill>
                <a:latin typeface="Berlin Sans FB Demi" panose="020E0802020502020306" pitchFamily="34" charset="0"/>
                <a:hlinkClick r:id="rId3"/>
              </a:rPr>
              <a:t>Research</a:t>
            </a:r>
            <a:r>
              <a:rPr lang="es-CO" sz="4400" dirty="0" smtClean="0">
                <a:solidFill>
                  <a:schemeClr val="bg1"/>
                </a:solidFill>
                <a:latin typeface="Berlin Sans FB Demi" panose="020E0802020502020306" pitchFamily="34" charset="0"/>
              </a:rPr>
              <a:t> about CRYPTO1</a:t>
            </a:r>
          </a:p>
          <a:p>
            <a:pPr marL="0" indent="0">
              <a:buNone/>
            </a:pPr>
            <a:endParaRPr lang="es-CO" sz="4400" dirty="0" smtClean="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smtClean="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75207047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96</a:t>
            </a:fld>
            <a:endParaRPr lang="es-CO"/>
          </a:p>
        </p:txBody>
      </p:sp>
      <p:pic>
        <p:nvPicPr>
          <p:cNvPr id="7" name="cxxnuofREcM"/>
          <p:cNvPicPr>
            <a:picLocks noGrp="1" noRot="1" noChangeAspect="1"/>
          </p:cNvPicPr>
          <p:nvPr>
            <p:ph idx="1"/>
            <a:videoFile r:link="rId1"/>
          </p:nvPr>
        </p:nvPicPr>
        <p:blipFill>
          <a:blip r:embed="rId3"/>
          <a:stretch>
            <a:fillRect/>
          </a:stretch>
        </p:blipFill>
        <p:spPr>
          <a:xfrm>
            <a:off x="0" y="95250"/>
            <a:ext cx="11963400" cy="6729413"/>
          </a:xfrm>
          <a:prstGeom prst="rect">
            <a:avLst/>
          </a:prstGeom>
        </p:spPr>
      </p:pic>
    </p:spTree>
    <p:extLst>
      <p:ext uri="{BB962C8B-B14F-4D97-AF65-F5344CB8AC3E}">
        <p14:creationId xmlns:p14="http://schemas.microsoft.com/office/powerpoint/2010/main" val="297006621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97</a:t>
            </a:fld>
            <a:endParaRPr lang="es-CO"/>
          </a:p>
        </p:txBody>
      </p:sp>
      <p:pic>
        <p:nvPicPr>
          <p:cNvPr id="1026" name="Picture 2" descr="Resultado de imagen para authentication mifare class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494587"/>
            <a:ext cx="5562600" cy="4141442"/>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Marcador de contenido 2"/>
          <p:cNvSpPr txBox="1">
            <a:spLocks/>
          </p:cNvSpPr>
          <p:nvPr/>
        </p:nvSpPr>
        <p:spPr>
          <a:xfrm>
            <a:off x="114300" y="1494587"/>
            <a:ext cx="5829300" cy="38501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4400" dirty="0" smtClean="0">
                <a:solidFill>
                  <a:schemeClr val="bg1"/>
                </a:solidFill>
                <a:latin typeface="Berlin Sans FB Demi" panose="020E0802020502020306" pitchFamily="34" charset="0"/>
              </a:rPr>
              <a:t>Lo necesario para clonar:</a:t>
            </a:r>
          </a:p>
          <a:p>
            <a:pPr algn="ctr"/>
            <a:r>
              <a:rPr lang="es-CO" sz="4400" dirty="0" smtClean="0">
                <a:solidFill>
                  <a:schemeClr val="bg1"/>
                </a:solidFill>
                <a:latin typeface="Berlin Sans FB Demi" panose="020E0802020502020306" pitchFamily="34" charset="0"/>
              </a:rPr>
              <a:t>Un lector/grabador de tarjetas</a:t>
            </a:r>
          </a:p>
          <a:p>
            <a:pPr algn="ctr"/>
            <a:r>
              <a:rPr lang="es-CO" sz="4400" dirty="0" smtClean="0">
                <a:solidFill>
                  <a:schemeClr val="bg1"/>
                </a:solidFill>
                <a:latin typeface="Berlin Sans FB Demi" panose="020E0802020502020306" pitchFamily="34" charset="0"/>
              </a:rPr>
              <a:t>Una tarjeta virgen</a:t>
            </a:r>
          </a:p>
          <a:p>
            <a:pPr algn="ctr"/>
            <a:r>
              <a:rPr lang="es-CO" sz="4400" dirty="0" smtClean="0">
                <a:solidFill>
                  <a:schemeClr val="bg1"/>
                </a:solidFill>
                <a:latin typeface="Berlin Sans FB Demi" panose="020E0802020502020306" pitchFamily="34" charset="0"/>
              </a:rPr>
              <a:t>Una tarjeta original</a:t>
            </a:r>
            <a:endParaRPr lang="es-CO" sz="4400" dirty="0">
              <a:solidFill>
                <a:schemeClr val="bg1"/>
              </a:solidFill>
              <a:latin typeface="Berlin Sans FB Demi" panose="020E0802020502020306" pitchFamily="34" charset="0"/>
            </a:endParaRPr>
          </a:p>
          <a:p>
            <a:pPr marL="0" indent="0" algn="ctr">
              <a:buNone/>
            </a:pPr>
            <a:r>
              <a:rPr lang="es-CO" sz="4400" u="sng" dirty="0" smtClean="0">
                <a:solidFill>
                  <a:schemeClr val="bg1"/>
                </a:solidFill>
                <a:latin typeface="Berlin Sans FB Demi" panose="020E0802020502020306" pitchFamily="34" charset="0"/>
                <a:hlinkClick r:id="rId3"/>
              </a:rPr>
              <a:t>Link</a:t>
            </a: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57602251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98</a:t>
            </a:fld>
            <a:endParaRPr lang="es-CO"/>
          </a:p>
        </p:txBody>
      </p:sp>
      <p:pic>
        <p:nvPicPr>
          <p:cNvPr id="5" name="Imagen 4"/>
          <p:cNvPicPr>
            <a:picLocks noChangeAspect="1"/>
          </p:cNvPicPr>
          <p:nvPr/>
        </p:nvPicPr>
        <p:blipFill>
          <a:blip r:embed="rId2"/>
          <a:stretch>
            <a:fillRect/>
          </a:stretch>
        </p:blipFill>
        <p:spPr>
          <a:xfrm>
            <a:off x="2571750" y="785811"/>
            <a:ext cx="7410450" cy="5345955"/>
          </a:xfrm>
          <a:prstGeom prst="rect">
            <a:avLst/>
          </a:prstGeom>
        </p:spPr>
      </p:pic>
    </p:spTree>
    <p:extLst>
      <p:ext uri="{BB962C8B-B14F-4D97-AF65-F5344CB8AC3E}">
        <p14:creationId xmlns:p14="http://schemas.microsoft.com/office/powerpoint/2010/main" val="418815326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99</a:t>
            </a:fld>
            <a:endParaRPr lang="es-CO"/>
          </a:p>
        </p:txBody>
      </p:sp>
      <p:pic>
        <p:nvPicPr>
          <p:cNvPr id="5" name="Imagen 4"/>
          <p:cNvPicPr>
            <a:picLocks noChangeAspect="1"/>
          </p:cNvPicPr>
          <p:nvPr/>
        </p:nvPicPr>
        <p:blipFill>
          <a:blip r:embed="rId2"/>
          <a:stretch>
            <a:fillRect/>
          </a:stretch>
        </p:blipFill>
        <p:spPr>
          <a:xfrm>
            <a:off x="2426494" y="1309687"/>
            <a:ext cx="7339012" cy="4810125"/>
          </a:xfrm>
          <a:prstGeom prst="rect">
            <a:avLst/>
          </a:prstGeom>
        </p:spPr>
      </p:pic>
    </p:spTree>
    <p:extLst>
      <p:ext uri="{BB962C8B-B14F-4D97-AF65-F5344CB8AC3E}">
        <p14:creationId xmlns:p14="http://schemas.microsoft.com/office/powerpoint/2010/main" val="324210362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1674</TotalTime>
  <Words>1354</Words>
  <Application>Microsoft Office PowerPoint</Application>
  <PresentationFormat>Panorámica</PresentationFormat>
  <Paragraphs>451</Paragraphs>
  <Slides>103</Slides>
  <Notes>0</Notes>
  <HiddenSlides>0</HiddenSlides>
  <MMClips>13</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103</vt:i4>
      </vt:variant>
    </vt:vector>
  </HeadingPairs>
  <TitlesOfParts>
    <vt:vector size="108" baseType="lpstr">
      <vt:lpstr>Arial</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150</cp:revision>
  <dcterms:created xsi:type="dcterms:W3CDTF">2017-09-04T21:29:19Z</dcterms:created>
  <dcterms:modified xsi:type="dcterms:W3CDTF">2017-10-05T15:39:59Z</dcterms:modified>
</cp:coreProperties>
</file>